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7"/>
  </p:notesMasterIdLst>
  <p:sldIdLst>
    <p:sldId id="282" r:id="rId4"/>
    <p:sldId id="258" r:id="rId5"/>
    <p:sldId id="257" r:id="rId6"/>
    <p:sldId id="259" r:id="rId7"/>
    <p:sldId id="271" r:id="rId8"/>
    <p:sldId id="261" r:id="rId9"/>
    <p:sldId id="274" r:id="rId10"/>
    <p:sldId id="283" r:id="rId11"/>
    <p:sldId id="286" r:id="rId12"/>
    <p:sldId id="280" r:id="rId13"/>
    <p:sldId id="272" r:id="rId14"/>
    <p:sldId id="288" r:id="rId15"/>
    <p:sldId id="263" r:id="rId16"/>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41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15" autoAdjust="0"/>
    <p:restoredTop sz="94694" autoAdjust="0"/>
  </p:normalViewPr>
  <p:slideViewPr>
    <p:cSldViewPr snapToGrid="0">
      <p:cViewPr varScale="1">
        <p:scale>
          <a:sx n="57" d="100"/>
          <a:sy n="57" d="100"/>
        </p:scale>
        <p:origin x="1470" y="28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C3B654E-2E3F-4E90-97D6-3800389C9A55}" type="datetimeFigureOut">
              <a:rPr lang="fi-FI" smtClean="0"/>
              <a:t>25.2.2025</a:t>
            </a:fld>
            <a:endParaRPr lang="fi-FI"/>
          </a:p>
        </p:txBody>
      </p:sp>
      <p:sp>
        <p:nvSpPr>
          <p:cNvPr id="4" name="Dian kuvan paikkamerkki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C1C0AAAA-B550-4195-B414-FA2F1CB075B7}" type="slidenum">
              <a:rPr lang="fi-FI" smtClean="0"/>
              <a:t>‹#›</a:t>
            </a:fld>
            <a:endParaRPr lang="fi-FI"/>
          </a:p>
        </p:txBody>
      </p:sp>
    </p:spTree>
    <p:extLst>
      <p:ext uri="{BB962C8B-B14F-4D97-AF65-F5344CB8AC3E}">
        <p14:creationId xmlns:p14="http://schemas.microsoft.com/office/powerpoint/2010/main" val="2196785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1C0AAAA-B550-4195-B414-FA2F1CB075B7}" type="slidenum">
              <a:rPr kumimoji="0" lang="fi-FI"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fi-FI"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2454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Lucida Grande" panose="020B0600040502020204" pitchFamily="34" charset="0"/>
                <a:cs typeface="Lucida Grande" panose="020B0600040502020204" pitchFamily="34" charset="0"/>
              </a:defRPr>
            </a:lvl1pPr>
          </a:lstStyle>
          <a:p>
            <a:r>
              <a:rPr lang="fi-FI"/>
              <a:t>Muokkaa ots. perustyyl. napsautt.</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Lucida Grande" panose="020B0600040502020204" pitchFamily="34" charset="0"/>
                <a:cs typeface="Lucida Grande" panose="020B06000405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lvl1pPr>
              <a:defRPr>
                <a:latin typeface="Lucida Grande" panose="020B0600040502020204" pitchFamily="34" charset="0"/>
                <a:cs typeface="Lucida Grande" panose="020B0600040502020204" pitchFamily="34" charset="0"/>
              </a:defRPr>
            </a:lvl1pPr>
          </a:lstStyle>
          <a:p>
            <a:fld id="{CB340F31-0111-4E0C-A766-252B41C826EF}" type="datetimeFigureOut">
              <a:rPr lang="fi-FI" smtClean="0"/>
              <a:pPr/>
              <a:t>25.2.2025</a:t>
            </a:fld>
            <a:endParaRPr lang="fi-FI" dirty="0"/>
          </a:p>
        </p:txBody>
      </p:sp>
      <p:sp>
        <p:nvSpPr>
          <p:cNvPr id="5" name="Footer Placeholder 4"/>
          <p:cNvSpPr>
            <a:spLocks noGrp="1"/>
          </p:cNvSpPr>
          <p:nvPr>
            <p:ph type="ftr" sz="quarter" idx="11"/>
          </p:nvPr>
        </p:nvSpPr>
        <p:spPr/>
        <p:txBody>
          <a:bodyPr/>
          <a:lstStyle>
            <a:lvl1pPr>
              <a:defRPr>
                <a:latin typeface="Lucida Grande" panose="020B0600040502020204" pitchFamily="34" charset="0"/>
                <a:cs typeface="Lucida Grande" panose="020B0600040502020204" pitchFamily="34" charset="0"/>
              </a:defRPr>
            </a:lvl1pPr>
          </a:lstStyle>
          <a:p>
            <a:endParaRPr lang="fi-FI" dirty="0"/>
          </a:p>
        </p:txBody>
      </p:sp>
      <p:sp>
        <p:nvSpPr>
          <p:cNvPr id="6" name="Slide Number Placeholder 5"/>
          <p:cNvSpPr>
            <a:spLocks noGrp="1"/>
          </p:cNvSpPr>
          <p:nvPr>
            <p:ph type="sldNum" sz="quarter" idx="12"/>
          </p:nvPr>
        </p:nvSpPr>
        <p:spPr/>
        <p:txBody>
          <a:bodyPr/>
          <a:lstStyle>
            <a:lvl1pPr>
              <a:defRPr>
                <a:latin typeface="Lucida Grande" panose="020B0600040502020204" pitchFamily="34" charset="0"/>
                <a:cs typeface="Lucida Grande" panose="020B0600040502020204" pitchFamily="34" charset="0"/>
              </a:defRPr>
            </a:lvl1pPr>
          </a:lstStyle>
          <a:p>
            <a:fld id="{CE84DBD4-3237-44B8-A4C7-D3024F3A33D0}" type="slidenum">
              <a:rPr lang="fi-FI" smtClean="0"/>
              <a:pPr/>
              <a:t>‹#›</a:t>
            </a:fld>
            <a:endParaRPr lang="fi-FI" dirty="0"/>
          </a:p>
        </p:txBody>
      </p:sp>
    </p:spTree>
    <p:extLst>
      <p:ext uri="{BB962C8B-B14F-4D97-AF65-F5344CB8AC3E}">
        <p14:creationId xmlns:p14="http://schemas.microsoft.com/office/powerpoint/2010/main" val="2053884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469526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23899"/>
            <a:ext cx="1971675" cy="5453063"/>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628650" y="723899"/>
            <a:ext cx="5800725" cy="5453064"/>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002703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500">
                <a:latin typeface="Lucida Grande" panose="020B0600040502020204" pitchFamily="34" charset="0"/>
                <a:cs typeface="Lucida Grande" panose="020B0600040502020204"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atin typeface="Lucida Grande" panose="020B0600040502020204" pitchFamily="34" charset="0"/>
                <a:cs typeface="Lucida Grande" panose="020B06000405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dirty="0"/>
              <a:t>Muokkaa alaotsikon perustyyliä </a:t>
            </a:r>
            <a:r>
              <a:rPr lang="fi-FI" dirty="0" err="1"/>
              <a:t>napsautt</a:t>
            </a:r>
            <a:r>
              <a:rPr lang="fi-FI" dirty="0"/>
              <a:t>.</a:t>
            </a:r>
            <a:endParaRPr lang="en-US" dirty="0"/>
          </a:p>
        </p:txBody>
      </p:sp>
      <p:sp>
        <p:nvSpPr>
          <p:cNvPr id="4" name="Date Placeholder 3"/>
          <p:cNvSpPr>
            <a:spLocks noGrp="1"/>
          </p:cNvSpPr>
          <p:nvPr>
            <p:ph type="dt" sz="half" idx="10"/>
          </p:nvPr>
        </p:nvSpPr>
        <p:spPr/>
        <p:txBody>
          <a:bodyPr/>
          <a:lstStyle>
            <a:lvl1pPr>
              <a:defRPr>
                <a:latin typeface="Lucida Grande" panose="020B0600040502020204" pitchFamily="34" charset="0"/>
                <a:cs typeface="Lucida Grande" panose="020B0600040502020204" pitchFamily="34" charset="0"/>
              </a:defRPr>
            </a:lvl1pPr>
          </a:lstStyle>
          <a:p>
            <a:fld id="{CB340F31-0111-4E0C-A766-252B41C826EF}" type="datetimeFigureOut">
              <a:rPr lang="fi-FI" smtClean="0"/>
              <a:pPr/>
              <a:t>25.2.2025</a:t>
            </a:fld>
            <a:endParaRPr lang="fi-FI" dirty="0"/>
          </a:p>
        </p:txBody>
      </p:sp>
      <p:sp>
        <p:nvSpPr>
          <p:cNvPr id="5" name="Footer Placeholder 4"/>
          <p:cNvSpPr>
            <a:spLocks noGrp="1"/>
          </p:cNvSpPr>
          <p:nvPr>
            <p:ph type="ftr" sz="quarter" idx="11"/>
          </p:nvPr>
        </p:nvSpPr>
        <p:spPr/>
        <p:txBody>
          <a:bodyPr/>
          <a:lstStyle>
            <a:lvl1pPr>
              <a:defRPr>
                <a:latin typeface="Lucida Grande" panose="020B0600040502020204" pitchFamily="34" charset="0"/>
                <a:cs typeface="Lucida Grande" panose="020B0600040502020204" pitchFamily="34" charset="0"/>
              </a:defRPr>
            </a:lvl1pPr>
          </a:lstStyle>
          <a:p>
            <a:endParaRPr lang="fi-FI" dirty="0"/>
          </a:p>
        </p:txBody>
      </p:sp>
      <p:sp>
        <p:nvSpPr>
          <p:cNvPr id="6" name="Slide Number Placeholder 5"/>
          <p:cNvSpPr>
            <a:spLocks noGrp="1"/>
          </p:cNvSpPr>
          <p:nvPr>
            <p:ph type="sldNum" sz="quarter" idx="12"/>
          </p:nvPr>
        </p:nvSpPr>
        <p:spPr/>
        <p:txBody>
          <a:bodyPr/>
          <a:lstStyle>
            <a:lvl1pPr>
              <a:defRPr>
                <a:latin typeface="Lucida Grande" panose="020B0600040502020204" pitchFamily="34" charset="0"/>
                <a:cs typeface="Lucida Grande" panose="020B0600040502020204" pitchFamily="34" charset="0"/>
              </a:defRPr>
            </a:lvl1pPr>
          </a:lstStyle>
          <a:p>
            <a:fld id="{CE84DBD4-3237-44B8-A4C7-D3024F3A33D0}" type="slidenum">
              <a:rPr lang="fi-FI" smtClean="0"/>
              <a:pPr/>
              <a:t>‹#›</a:t>
            </a:fld>
            <a:endParaRPr lang="fi-FI" dirty="0"/>
          </a:p>
        </p:txBody>
      </p:sp>
    </p:spTree>
    <p:extLst>
      <p:ext uri="{BB962C8B-B14F-4D97-AF65-F5344CB8AC3E}">
        <p14:creationId xmlns:p14="http://schemas.microsoft.com/office/powerpoint/2010/main" val="1199415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929398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a:lvl1pPr>
          </a:lstStyle>
          <a:p>
            <a:r>
              <a:rPr lang="fi-FI"/>
              <a:t>Muokkaa ots. perustyyl. napsautt.</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2765983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Content Placeholder 2"/>
          <p:cNvSpPr>
            <a:spLocks noGrp="1"/>
          </p:cNvSpPr>
          <p:nvPr>
            <p:ph sz="half" idx="1"/>
          </p:nvPr>
        </p:nvSpPr>
        <p:spPr>
          <a:xfrm>
            <a:off x="628650" y="2389189"/>
            <a:ext cx="3886200" cy="3787775"/>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Content Placeholder 3"/>
          <p:cNvSpPr>
            <a:spLocks noGrp="1"/>
          </p:cNvSpPr>
          <p:nvPr>
            <p:ph sz="half" idx="2"/>
          </p:nvPr>
        </p:nvSpPr>
        <p:spPr>
          <a:xfrm>
            <a:off x="4629150" y="2389187"/>
            <a:ext cx="3886200" cy="3787776"/>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355248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29841" y="790575"/>
            <a:ext cx="7886700" cy="1128708"/>
          </a:xfrm>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629842" y="2133602"/>
            <a:ext cx="3868340" cy="11287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dirty="0"/>
              <a:t>Muokkaa tekstin perustyylejä napsauttamalla</a:t>
            </a:r>
          </a:p>
        </p:txBody>
      </p:sp>
      <p:sp>
        <p:nvSpPr>
          <p:cNvPr id="4" name="Content Placeholder 3"/>
          <p:cNvSpPr>
            <a:spLocks noGrp="1"/>
          </p:cNvSpPr>
          <p:nvPr>
            <p:ph sz="half" idx="2"/>
          </p:nvPr>
        </p:nvSpPr>
        <p:spPr>
          <a:xfrm>
            <a:off x="629842" y="3429001"/>
            <a:ext cx="3868340" cy="2760663"/>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5" name="Text Placeholder 4"/>
          <p:cNvSpPr>
            <a:spLocks noGrp="1"/>
          </p:cNvSpPr>
          <p:nvPr>
            <p:ph type="body" sz="quarter" idx="3"/>
          </p:nvPr>
        </p:nvSpPr>
        <p:spPr>
          <a:xfrm>
            <a:off x="4629151" y="2133601"/>
            <a:ext cx="3887391" cy="112870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dirty="0"/>
              <a:t>Muokkaa tekstin perustyylejä napsauttamalla</a:t>
            </a:r>
          </a:p>
        </p:txBody>
      </p:sp>
      <p:sp>
        <p:nvSpPr>
          <p:cNvPr id="6" name="Content Placeholder 5"/>
          <p:cNvSpPr>
            <a:spLocks noGrp="1"/>
          </p:cNvSpPr>
          <p:nvPr>
            <p:ph sz="quarter" idx="4"/>
          </p:nvPr>
        </p:nvSpPr>
        <p:spPr>
          <a:xfrm>
            <a:off x="4629151" y="3428999"/>
            <a:ext cx="3887391" cy="2760664"/>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7" name="Date Placeholder 6"/>
          <p:cNvSpPr>
            <a:spLocks noGrp="1"/>
          </p:cNvSpPr>
          <p:nvPr>
            <p:ph type="dt" sz="half" idx="10"/>
          </p:nvPr>
        </p:nvSpPr>
        <p:spPr/>
        <p:txBody>
          <a:bodyPr/>
          <a:lstStyle/>
          <a:p>
            <a:fld id="{CB340F31-0111-4E0C-A766-252B41C826EF}" type="datetimeFigureOut">
              <a:rPr lang="fi-FI" smtClean="0"/>
              <a:t>25.2.2025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95103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CB340F31-0111-4E0C-A766-252B41C826EF}" type="datetimeFigureOut">
              <a:rPr lang="fi-FI" smtClean="0"/>
              <a:t>25.2.2025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2429469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40F31-0111-4E0C-A766-252B41C826EF}" type="datetimeFigureOut">
              <a:rPr lang="fi-FI" smtClean="0"/>
              <a:t>25.2.2025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114995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9841" y="638175"/>
            <a:ext cx="2949178" cy="1457326"/>
          </a:xfrm>
        </p:spPr>
        <p:txBody>
          <a:bodyPr anchor="b"/>
          <a:lstStyle>
            <a:lvl1pPr>
              <a:defRPr sz="24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29841" y="2190750"/>
            <a:ext cx="2949178" cy="367823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dirty="0"/>
              <a:t>Muokkaa tekstin perustyylejä napsauttamalla</a:t>
            </a:r>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582319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132540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fi-FI"/>
              <a:t>Muokkaa ots. perustyyl. napsautt.</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6128862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6627739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23901"/>
            <a:ext cx="1971675" cy="5453063"/>
          </a:xfrm>
        </p:spPr>
        <p:txBody>
          <a:bodyPr vert="eaVert"/>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Vertical Text Placeholder 2"/>
          <p:cNvSpPr>
            <a:spLocks noGrp="1"/>
          </p:cNvSpPr>
          <p:nvPr>
            <p:ph type="body" orient="vert" idx="1"/>
          </p:nvPr>
        </p:nvSpPr>
        <p:spPr>
          <a:xfrm>
            <a:off x="628651" y="723899"/>
            <a:ext cx="5800725" cy="5453064"/>
          </a:xfrm>
        </p:spPr>
        <p:txBody>
          <a:bodyPr vert="eaVert"/>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4558701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Lucida Grande" panose="020B0600040502020204" pitchFamily="34" charset="0"/>
                <a:cs typeface="Lucida Grande" panose="020B0600040502020204"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Lucida Grande" panose="020B0600040502020204" pitchFamily="34" charset="0"/>
                <a:cs typeface="Lucida Grande" panose="020B06000405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endParaRPr lang="en-US" dirty="0"/>
          </a:p>
        </p:txBody>
      </p:sp>
      <p:sp>
        <p:nvSpPr>
          <p:cNvPr id="4" name="Date Placeholder 3"/>
          <p:cNvSpPr>
            <a:spLocks noGrp="1"/>
          </p:cNvSpPr>
          <p:nvPr>
            <p:ph type="dt" sz="half" idx="10"/>
          </p:nvPr>
        </p:nvSpPr>
        <p:spPr/>
        <p:txBody>
          <a:bodyPr/>
          <a:lstStyle>
            <a:lvl1pPr>
              <a:defRPr>
                <a:latin typeface="Lucida Grande" panose="020B0600040502020204" pitchFamily="34" charset="0"/>
                <a:cs typeface="Lucida Grande" panose="020B0600040502020204" pitchFamily="34" charset="0"/>
              </a:defRPr>
            </a:lvl1pPr>
          </a:lstStyle>
          <a:p>
            <a:fld id="{CB340F31-0111-4E0C-A766-252B41C826EF}" type="datetimeFigureOut">
              <a:rPr lang="fi-FI" smtClean="0"/>
              <a:pPr/>
              <a:t>25.2.2025</a:t>
            </a:fld>
            <a:endParaRPr lang="fi-FI" dirty="0"/>
          </a:p>
        </p:txBody>
      </p:sp>
      <p:sp>
        <p:nvSpPr>
          <p:cNvPr id="5" name="Footer Placeholder 4"/>
          <p:cNvSpPr>
            <a:spLocks noGrp="1"/>
          </p:cNvSpPr>
          <p:nvPr>
            <p:ph type="ftr" sz="quarter" idx="11"/>
          </p:nvPr>
        </p:nvSpPr>
        <p:spPr/>
        <p:txBody>
          <a:bodyPr/>
          <a:lstStyle>
            <a:lvl1pPr>
              <a:defRPr>
                <a:latin typeface="Lucida Grande" panose="020B0600040502020204" pitchFamily="34" charset="0"/>
                <a:cs typeface="Lucida Grande" panose="020B0600040502020204" pitchFamily="34" charset="0"/>
              </a:defRPr>
            </a:lvl1pPr>
          </a:lstStyle>
          <a:p>
            <a:endParaRPr lang="fi-FI" dirty="0"/>
          </a:p>
        </p:txBody>
      </p:sp>
      <p:sp>
        <p:nvSpPr>
          <p:cNvPr id="6" name="Slide Number Placeholder 5"/>
          <p:cNvSpPr>
            <a:spLocks noGrp="1"/>
          </p:cNvSpPr>
          <p:nvPr>
            <p:ph type="sldNum" sz="quarter" idx="12"/>
          </p:nvPr>
        </p:nvSpPr>
        <p:spPr/>
        <p:txBody>
          <a:bodyPr/>
          <a:lstStyle>
            <a:lvl1pPr>
              <a:defRPr>
                <a:latin typeface="Lucida Grande" panose="020B0600040502020204" pitchFamily="34" charset="0"/>
                <a:cs typeface="Lucida Grande" panose="020B0600040502020204" pitchFamily="34" charset="0"/>
              </a:defRPr>
            </a:lvl1pPr>
          </a:lstStyle>
          <a:p>
            <a:fld id="{CE84DBD4-3237-44B8-A4C7-D3024F3A33D0}" type="slidenum">
              <a:rPr lang="fi-FI" smtClean="0"/>
              <a:pPr/>
              <a:t>‹#›</a:t>
            </a:fld>
            <a:endParaRPr lang="fi-FI" dirty="0"/>
          </a:p>
        </p:txBody>
      </p:sp>
    </p:spTree>
    <p:extLst>
      <p:ext uri="{BB962C8B-B14F-4D97-AF65-F5344CB8AC3E}">
        <p14:creationId xmlns:p14="http://schemas.microsoft.com/office/powerpoint/2010/main" val="16941039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7554300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i-FI"/>
              <a:t>Muokkaa ots. perustyyl. napsautt.</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9031555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Content Placeholder 2"/>
          <p:cNvSpPr>
            <a:spLocks noGrp="1"/>
          </p:cNvSpPr>
          <p:nvPr>
            <p:ph sz="half" idx="1"/>
          </p:nvPr>
        </p:nvSpPr>
        <p:spPr>
          <a:xfrm>
            <a:off x="628650" y="2389187"/>
            <a:ext cx="3886200" cy="3787775"/>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Content Placeholder 3"/>
          <p:cNvSpPr>
            <a:spLocks noGrp="1"/>
          </p:cNvSpPr>
          <p:nvPr>
            <p:ph sz="half" idx="2"/>
          </p:nvPr>
        </p:nvSpPr>
        <p:spPr>
          <a:xfrm>
            <a:off x="4629150" y="2389187"/>
            <a:ext cx="3886200" cy="3787776"/>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5537109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29841" y="790575"/>
            <a:ext cx="7886700" cy="1128708"/>
          </a:xfrm>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629842" y="2133600"/>
            <a:ext cx="3868340" cy="11287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4" name="Content Placeholder 3"/>
          <p:cNvSpPr>
            <a:spLocks noGrp="1"/>
          </p:cNvSpPr>
          <p:nvPr>
            <p:ph sz="half" idx="2"/>
          </p:nvPr>
        </p:nvSpPr>
        <p:spPr>
          <a:xfrm>
            <a:off x="629842" y="3428999"/>
            <a:ext cx="3868340" cy="2760663"/>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5" name="Text Placeholder 4"/>
          <p:cNvSpPr>
            <a:spLocks noGrp="1"/>
          </p:cNvSpPr>
          <p:nvPr>
            <p:ph type="body" sz="quarter" idx="3"/>
          </p:nvPr>
        </p:nvSpPr>
        <p:spPr>
          <a:xfrm>
            <a:off x="4629150" y="2133599"/>
            <a:ext cx="3887391" cy="11287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Muokkaa tekstin perustyylejä napsauttamalla</a:t>
            </a:r>
          </a:p>
        </p:txBody>
      </p:sp>
      <p:sp>
        <p:nvSpPr>
          <p:cNvPr id="6" name="Content Placeholder 5"/>
          <p:cNvSpPr>
            <a:spLocks noGrp="1"/>
          </p:cNvSpPr>
          <p:nvPr>
            <p:ph sz="quarter" idx="4"/>
          </p:nvPr>
        </p:nvSpPr>
        <p:spPr>
          <a:xfrm>
            <a:off x="4629150" y="3428999"/>
            <a:ext cx="3887391" cy="2760664"/>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7" name="Date Placeholder 6"/>
          <p:cNvSpPr>
            <a:spLocks noGrp="1"/>
          </p:cNvSpPr>
          <p:nvPr>
            <p:ph type="dt" sz="half" idx="10"/>
          </p:nvPr>
        </p:nvSpPr>
        <p:spPr/>
        <p:txBody>
          <a:bodyPr/>
          <a:lstStyle/>
          <a:p>
            <a:fld id="{CB340F31-0111-4E0C-A766-252B41C826EF}" type="datetimeFigureOut">
              <a:rPr lang="fi-FI" smtClean="0"/>
              <a:t>25.2.2025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7049239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CB340F31-0111-4E0C-A766-252B41C826EF}" type="datetimeFigureOut">
              <a:rPr lang="fi-FI" smtClean="0"/>
              <a:t>25.2.2025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018875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40F31-0111-4E0C-A766-252B41C826EF}" type="datetimeFigureOut">
              <a:rPr lang="fi-FI" smtClean="0"/>
              <a:t>25.2.2025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198673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i-FI"/>
              <a:t>Muokkaa ots. perustyyl. napsautt.</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22757720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9841" y="638175"/>
            <a:ext cx="2949178" cy="1457326"/>
          </a:xfrm>
        </p:spPr>
        <p:txBody>
          <a:bodyPr anchor="b"/>
          <a:lstStyle>
            <a:lvl1pPr>
              <a:defRPr sz="32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29841" y="2190750"/>
            <a:ext cx="2949178" cy="36782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dirty="0"/>
              <a:t>Muokkaa tekstin perustyylejä napsauttamalla</a:t>
            </a:r>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41432700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i-FI"/>
              <a:t>Muokkaa ots. perustyyl. napsautt.</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41734682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5028553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23899"/>
            <a:ext cx="1971675" cy="5453063"/>
          </a:xfrm>
        </p:spPr>
        <p:txBody>
          <a:bodyPr vert="eaVert"/>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Vertical Text Placeholder 2"/>
          <p:cNvSpPr>
            <a:spLocks noGrp="1"/>
          </p:cNvSpPr>
          <p:nvPr>
            <p:ph type="body" orient="vert" idx="1"/>
          </p:nvPr>
        </p:nvSpPr>
        <p:spPr>
          <a:xfrm>
            <a:off x="628650" y="723899"/>
            <a:ext cx="5800725" cy="5453064"/>
          </a:xfrm>
        </p:spPr>
        <p:txBody>
          <a:bodyPr vert="eaVert"/>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10"/>
          </p:nvPr>
        </p:nvSpPr>
        <p:spPr/>
        <p:txBody>
          <a:bodyPr/>
          <a:lstStyle/>
          <a:p>
            <a:fld id="{CB340F31-0111-4E0C-A766-252B41C826EF}" type="datetimeFigureOut">
              <a:rPr lang="fi-FI" smtClean="0"/>
              <a:t>25.2.2025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873104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628650" y="2389187"/>
            <a:ext cx="3886200" cy="378777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4629150" y="2389187"/>
            <a:ext cx="3886200" cy="378777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49972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29841" y="790575"/>
            <a:ext cx="7886700" cy="1128708"/>
          </a:xfrm>
        </p:spPr>
        <p:txBody>
          <a:bodyPr/>
          <a:lstStyle/>
          <a:p>
            <a:r>
              <a:rPr lang="fi-FI"/>
              <a:t>Muokkaa ots. perustyyl. napsautt.</a:t>
            </a:r>
            <a:endParaRPr lang="en-US" dirty="0"/>
          </a:p>
        </p:txBody>
      </p:sp>
      <p:sp>
        <p:nvSpPr>
          <p:cNvPr id="3" name="Text Placeholder 2"/>
          <p:cNvSpPr>
            <a:spLocks noGrp="1"/>
          </p:cNvSpPr>
          <p:nvPr>
            <p:ph type="body" idx="1"/>
          </p:nvPr>
        </p:nvSpPr>
        <p:spPr>
          <a:xfrm>
            <a:off x="629842" y="2133600"/>
            <a:ext cx="3868340" cy="11287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629842" y="3428999"/>
            <a:ext cx="3868340" cy="276066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4629150" y="2133599"/>
            <a:ext cx="3887391" cy="112870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4629150" y="3428999"/>
            <a:ext cx="3887391" cy="276066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CB340F31-0111-4E0C-A766-252B41C826EF}" type="datetimeFigureOut">
              <a:rPr lang="fi-FI" smtClean="0"/>
              <a:t>25.2.2025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41340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CB340F31-0111-4E0C-A766-252B41C826EF}" type="datetimeFigureOut">
              <a:rPr lang="fi-FI" smtClean="0"/>
              <a:t>25.2.2025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1895572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40F31-0111-4E0C-A766-252B41C826EF}" type="datetimeFigureOut">
              <a:rPr lang="fi-FI" smtClean="0"/>
              <a:t>25.2.2025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2602757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9841" y="638175"/>
            <a:ext cx="2949178" cy="1457326"/>
          </a:xfrm>
        </p:spPr>
        <p:txBody>
          <a:bodyPr anchor="b"/>
          <a:lstStyle>
            <a:lvl1pPr>
              <a:defRPr sz="3200"/>
            </a:lvl1pPr>
          </a:lstStyle>
          <a:p>
            <a:r>
              <a:rPr lang="fi-FI"/>
              <a:t>Muokkaa ots. perustyyl. napsautt.</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29841" y="2190750"/>
            <a:ext cx="2949178" cy="36782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3221770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i-FI"/>
              <a:t>Muokkaa ots. perustyyl. napsautt.</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CB340F31-0111-4E0C-A766-252B41C826EF}" type="datetimeFigureOut">
              <a:rPr lang="fi-FI" smtClean="0"/>
              <a:t>25.2.2025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CE84DBD4-3237-44B8-A4C7-D3024F3A33D0}" type="slidenum">
              <a:rPr lang="fi-FI" smtClean="0"/>
              <a:t>‹#›</a:t>
            </a:fld>
            <a:endParaRPr lang="fi-FI"/>
          </a:p>
        </p:txBody>
      </p:sp>
    </p:spTree>
    <p:extLst>
      <p:ext uri="{BB962C8B-B14F-4D97-AF65-F5344CB8AC3E}">
        <p14:creationId xmlns:p14="http://schemas.microsoft.com/office/powerpoint/2010/main" val="202802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624" y="800100"/>
            <a:ext cx="7543801" cy="1409700"/>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809624" y="2695575"/>
            <a:ext cx="7543801" cy="3362325"/>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latin typeface="Lucida Grande" panose="020B0600040502020204" pitchFamily="34" charset="0"/>
                <a:cs typeface="Lucida Grande" panose="020B0600040502020204" pitchFamily="34" charset="0"/>
              </a:defRPr>
            </a:lvl1pPr>
          </a:lstStyle>
          <a:p>
            <a:fld id="{CB340F31-0111-4E0C-A766-252B41C826EF}" type="datetimeFigureOut">
              <a:rPr lang="fi-FI" smtClean="0"/>
              <a:pPr/>
              <a:t>25.2.2025</a:t>
            </a:fld>
            <a:endParaRPr lang="fi-FI"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latin typeface="Lucida Grande" panose="020B0600040502020204" pitchFamily="34" charset="0"/>
                <a:cs typeface="Lucida Grande" panose="020B0600040502020204" pitchFamily="34" charset="0"/>
              </a:defRPr>
            </a:lvl1pPr>
          </a:lstStyle>
          <a:p>
            <a:endParaRPr lang="fi-FI"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latin typeface="Lucida Grande" panose="020B0600040502020204" pitchFamily="34" charset="0"/>
                <a:cs typeface="Lucida Grande" panose="020B0600040502020204" pitchFamily="34" charset="0"/>
              </a:defRPr>
            </a:lvl1pPr>
          </a:lstStyle>
          <a:p>
            <a:fld id="{CE84DBD4-3237-44B8-A4C7-D3024F3A33D0}" type="slidenum">
              <a:rPr lang="fi-FI" smtClean="0"/>
              <a:pPr/>
              <a:t>‹#›</a:t>
            </a:fld>
            <a:endParaRPr lang="fi-FI" dirty="0"/>
          </a:p>
        </p:txBody>
      </p:sp>
    </p:spTree>
    <p:extLst>
      <p:ext uri="{BB962C8B-B14F-4D97-AF65-F5344CB8AC3E}">
        <p14:creationId xmlns:p14="http://schemas.microsoft.com/office/powerpoint/2010/main" val="2586765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214190"/>
          </a:solidFill>
          <a:latin typeface="Lucida Grande" panose="020B0600040502020204" pitchFamily="34" charset="0"/>
          <a:ea typeface="+mj-ea"/>
          <a:cs typeface="Lucida Grande" panose="020B06000405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Lucida Grande" panose="020B0600040502020204" pitchFamily="34" charset="0"/>
          <a:ea typeface="+mn-ea"/>
          <a:cs typeface="Lucida Grande" panose="020B06000405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Lucida Grande" panose="020B0600040502020204" pitchFamily="34" charset="0"/>
          <a:ea typeface="+mn-ea"/>
          <a:cs typeface="Lucida Grande" panose="020B06000405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Lucida Grande" panose="020B0600040502020204" pitchFamily="34" charset="0"/>
          <a:ea typeface="+mn-ea"/>
          <a:cs typeface="Lucida Grande" panose="020B06000405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ucida Grande" panose="020B0600040502020204" pitchFamily="34" charset="0"/>
          <a:ea typeface="+mn-ea"/>
          <a:cs typeface="Lucida Grande" panose="020B06000405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ucida Grande" panose="020B0600040502020204" pitchFamily="34" charset="0"/>
          <a:ea typeface="+mn-ea"/>
          <a:cs typeface="Lucida Grande" panose="020B06000405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625" y="800100"/>
            <a:ext cx="7543801" cy="1409700"/>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809625" y="2695577"/>
            <a:ext cx="7543801" cy="3362325"/>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82000"/>
                  </a:schemeClr>
                </a:solidFill>
                <a:latin typeface="Lucida Grande" panose="020B0600040502020204" pitchFamily="34" charset="0"/>
                <a:cs typeface="Lucida Grande" panose="020B0600040502020204" pitchFamily="34" charset="0"/>
              </a:defRPr>
            </a:lvl1pPr>
          </a:lstStyle>
          <a:p>
            <a:fld id="{CB340F31-0111-4E0C-A766-252B41C826EF}" type="datetimeFigureOut">
              <a:rPr lang="fi-FI" smtClean="0"/>
              <a:pPr/>
              <a:t>25.2.2025</a:t>
            </a:fld>
            <a:endParaRPr lang="fi-FI"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82000"/>
                  </a:schemeClr>
                </a:solidFill>
                <a:latin typeface="Lucida Grande" panose="020B0600040502020204" pitchFamily="34" charset="0"/>
                <a:cs typeface="Lucida Grande" panose="020B0600040502020204" pitchFamily="34" charset="0"/>
              </a:defRPr>
            </a:lvl1pPr>
          </a:lstStyle>
          <a:p>
            <a:endParaRPr lang="fi-FI"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82000"/>
                  </a:schemeClr>
                </a:solidFill>
                <a:latin typeface="Lucida Grande" panose="020B0600040502020204" pitchFamily="34" charset="0"/>
                <a:cs typeface="Lucida Grande" panose="020B0600040502020204" pitchFamily="34" charset="0"/>
              </a:defRPr>
            </a:lvl1pPr>
          </a:lstStyle>
          <a:p>
            <a:fld id="{CE84DBD4-3237-44B8-A4C7-D3024F3A33D0}" type="slidenum">
              <a:rPr lang="fi-FI" smtClean="0"/>
              <a:pPr/>
              <a:t>‹#›</a:t>
            </a:fld>
            <a:endParaRPr lang="fi-FI" dirty="0"/>
          </a:p>
        </p:txBody>
      </p:sp>
    </p:spTree>
    <p:extLst>
      <p:ext uri="{BB962C8B-B14F-4D97-AF65-F5344CB8AC3E}">
        <p14:creationId xmlns:p14="http://schemas.microsoft.com/office/powerpoint/2010/main" val="28604272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rgbClr val="214190"/>
          </a:solidFill>
          <a:latin typeface="Lucida Grande" panose="020B0600040502020204" pitchFamily="34" charset="0"/>
          <a:ea typeface="+mj-ea"/>
          <a:cs typeface="Lucida Grande" panose="020B06000405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ucida Grande" panose="020B0600040502020204" pitchFamily="34" charset="0"/>
          <a:ea typeface="+mn-ea"/>
          <a:cs typeface="Lucida Grande" panose="020B06000405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ucida Grande" panose="020B0600040502020204" pitchFamily="34" charset="0"/>
          <a:ea typeface="+mn-ea"/>
          <a:cs typeface="Lucida Grande" panose="020B06000405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ucida Grande" panose="020B0600040502020204" pitchFamily="34" charset="0"/>
          <a:ea typeface="+mn-ea"/>
          <a:cs typeface="Lucida Grande" panose="020B06000405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ucida Grande" panose="020B0600040502020204" pitchFamily="34" charset="0"/>
          <a:ea typeface="+mn-ea"/>
          <a:cs typeface="Lucida Grande" panose="020B06000405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ucida Grande" panose="020B0600040502020204" pitchFamily="34" charset="0"/>
          <a:ea typeface="+mn-ea"/>
          <a:cs typeface="Lucida Grande" panose="020B06000405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624" y="800100"/>
            <a:ext cx="7543801" cy="1409700"/>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809624" y="2695575"/>
            <a:ext cx="7543801" cy="3362325"/>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latin typeface="Lucida Grande" panose="020B0600040502020204" pitchFamily="34" charset="0"/>
                <a:cs typeface="Lucida Grande" panose="020B0600040502020204" pitchFamily="34" charset="0"/>
              </a:defRPr>
            </a:lvl1pPr>
          </a:lstStyle>
          <a:p>
            <a:fld id="{CB340F31-0111-4E0C-A766-252B41C826EF}" type="datetimeFigureOut">
              <a:rPr lang="fi-FI" smtClean="0"/>
              <a:pPr/>
              <a:t>25.2.2025</a:t>
            </a:fld>
            <a:endParaRPr lang="fi-FI"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latin typeface="Lucida Grande" panose="020B0600040502020204" pitchFamily="34" charset="0"/>
                <a:cs typeface="Lucida Grande" panose="020B0600040502020204" pitchFamily="34" charset="0"/>
              </a:defRPr>
            </a:lvl1pPr>
          </a:lstStyle>
          <a:p>
            <a:endParaRPr lang="fi-FI"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latin typeface="Lucida Grande" panose="020B0600040502020204" pitchFamily="34" charset="0"/>
                <a:cs typeface="Lucida Grande" panose="020B0600040502020204" pitchFamily="34" charset="0"/>
              </a:defRPr>
            </a:lvl1pPr>
          </a:lstStyle>
          <a:p>
            <a:fld id="{CE84DBD4-3237-44B8-A4C7-D3024F3A33D0}" type="slidenum">
              <a:rPr lang="fi-FI" smtClean="0"/>
              <a:pPr/>
              <a:t>‹#›</a:t>
            </a:fld>
            <a:endParaRPr lang="fi-FI" dirty="0"/>
          </a:p>
        </p:txBody>
      </p:sp>
    </p:spTree>
    <p:extLst>
      <p:ext uri="{BB962C8B-B14F-4D97-AF65-F5344CB8AC3E}">
        <p14:creationId xmlns:p14="http://schemas.microsoft.com/office/powerpoint/2010/main" val="24133925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rgbClr val="214190"/>
          </a:solidFill>
          <a:latin typeface="Lucida Grande" panose="020B0600040502020204" pitchFamily="34" charset="0"/>
          <a:ea typeface="+mj-ea"/>
          <a:cs typeface="Lucida Grande" panose="020B06000405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Lucida Grande" panose="020B0600040502020204" pitchFamily="34" charset="0"/>
          <a:ea typeface="+mn-ea"/>
          <a:cs typeface="Lucida Grande" panose="020B06000405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Lucida Grande" panose="020B0600040502020204" pitchFamily="34" charset="0"/>
          <a:ea typeface="+mn-ea"/>
          <a:cs typeface="Lucida Grande" panose="020B06000405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Lucida Grande" panose="020B0600040502020204" pitchFamily="34" charset="0"/>
          <a:ea typeface="+mn-ea"/>
          <a:cs typeface="Lucida Grande" panose="020B06000405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ucida Grande" panose="020B0600040502020204" pitchFamily="34" charset="0"/>
          <a:ea typeface="+mn-ea"/>
          <a:cs typeface="Lucida Grande" panose="020B06000405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ucida Grande" panose="020B0600040502020204" pitchFamily="34" charset="0"/>
          <a:ea typeface="+mn-ea"/>
          <a:cs typeface="Lucida Grande" panose="020B06000405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hyperlink" Target="https://oulurepo.oulu.fi/handle/10024/50115"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hyperlink" Target="https://www.ulapland.fi/FI/Kotisivut/Saamelaisia-koskevan-tutkimuksen-eettiset-ohjeet-"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Otsikko 1">
            <a:extLst>
              <a:ext uri="{FF2B5EF4-FFF2-40B4-BE49-F238E27FC236}">
                <a16:creationId xmlns:a16="http://schemas.microsoft.com/office/drawing/2014/main" id="{939023C7-919B-0A38-E4B8-5CAAF5AF7CA2}"/>
              </a:ext>
            </a:extLst>
          </p:cNvPr>
          <p:cNvSpPr>
            <a:spLocks noGrp="1"/>
          </p:cNvSpPr>
          <p:nvPr>
            <p:ph type="ctrTitle"/>
          </p:nvPr>
        </p:nvSpPr>
        <p:spPr>
          <a:xfrm>
            <a:off x="685800" y="1122362"/>
            <a:ext cx="7772400" cy="4432864"/>
          </a:xfrm>
        </p:spPr>
        <p:txBody>
          <a:bodyPr>
            <a:noAutofit/>
          </a:bodyPr>
          <a:lstStyle/>
          <a:p>
            <a:br>
              <a:rPr lang="fi-FI" sz="2400" b="1" dirty="0"/>
            </a:br>
            <a:br>
              <a:rPr lang="fi-FI" sz="2400" b="1" dirty="0"/>
            </a:br>
            <a:br>
              <a:rPr lang="fi-FI" sz="2400" b="1" dirty="0"/>
            </a:br>
            <a:br>
              <a:rPr lang="fi-FI" sz="2400" b="1" dirty="0"/>
            </a:br>
            <a:br>
              <a:rPr lang="fi-FI" sz="2400" b="1" dirty="0"/>
            </a:br>
            <a:br>
              <a:rPr lang="fi-FI" sz="2400" b="1" dirty="0"/>
            </a:br>
            <a:br>
              <a:rPr lang="fi-FI" sz="2800" b="1" dirty="0"/>
            </a:br>
            <a:r>
              <a:rPr lang="fi-FI" sz="2800" b="1" dirty="0"/>
              <a:t>ETHICAL GUIDELINES FOR RESEARCH INVOLVING THE SÁMI PEOPLE IN FINLAND </a:t>
            </a:r>
            <a:br>
              <a:rPr lang="fi-FI" sz="2400" b="1" dirty="0"/>
            </a:br>
            <a:br>
              <a:rPr lang="fi-FI" sz="2400" b="1" dirty="0"/>
            </a:br>
            <a:r>
              <a:rPr lang="fi-FI" sz="2400" dirty="0"/>
              <a:t>SÁMIIDE GUOSKI DUTKAMA EHTALAŠ RÁVVAGAT SUOMAS</a:t>
            </a:r>
            <a:br>
              <a:rPr lang="fi-FI" sz="2400" dirty="0"/>
            </a:br>
            <a:br>
              <a:rPr lang="fi-FI" sz="2400" dirty="0"/>
            </a:br>
            <a:r>
              <a:rPr lang="fi-FI" sz="2400" dirty="0"/>
              <a:t>SÄMMILIJD KYESKEE TUTKÂMEETTISIIH RAVVUUH SUOMÂST</a:t>
            </a:r>
            <a:br>
              <a:rPr lang="fi-FI" sz="2400" dirty="0"/>
            </a:br>
            <a:br>
              <a:rPr lang="fi-FI" sz="2400" dirty="0"/>
            </a:br>
            <a:r>
              <a:rPr lang="fi-FI" sz="2400" dirty="0"/>
              <a:t>SÄʹMMLAID KUÕSKKI TUʹTǨǨUMMUŽ EETTLA VUÄʹPPÕÕZZ LÄÄʹDDJÂNNMEST</a:t>
            </a:r>
            <a:br>
              <a:rPr lang="fi-FI" sz="2400" dirty="0"/>
            </a:br>
            <a:br>
              <a:rPr lang="fi-FI" sz="2400" dirty="0"/>
            </a:br>
            <a:r>
              <a:rPr lang="fi-FI" sz="2400" dirty="0"/>
              <a:t>SAAMELAISIA KOSKEVAN TUTKIMUKSEN EETTISET OHJEET SUOMESSA</a:t>
            </a:r>
          </a:p>
        </p:txBody>
      </p:sp>
      <p:sp>
        <p:nvSpPr>
          <p:cNvPr id="2" name="Tekstiruutu 1">
            <a:extLst>
              <a:ext uri="{FF2B5EF4-FFF2-40B4-BE49-F238E27FC236}">
                <a16:creationId xmlns:a16="http://schemas.microsoft.com/office/drawing/2014/main" id="{D9E18DDF-0766-D104-1F54-F6D9183A8E19}"/>
              </a:ext>
            </a:extLst>
          </p:cNvPr>
          <p:cNvSpPr txBox="1"/>
          <p:nvPr/>
        </p:nvSpPr>
        <p:spPr>
          <a:xfrm flipH="1">
            <a:off x="1363133" y="5735638"/>
            <a:ext cx="6417734" cy="954107"/>
          </a:xfrm>
          <a:prstGeom prst="rect">
            <a:avLst/>
          </a:prstGeom>
          <a:noFill/>
        </p:spPr>
        <p:txBody>
          <a:bodyPr wrap="square" rtlCol="0">
            <a:spAutoFit/>
          </a:bodyPr>
          <a:lstStyle/>
          <a:p>
            <a:pPr marL="0" indent="0">
              <a:buNone/>
            </a:pPr>
            <a:r>
              <a:rPr lang="en-US" sz="2000" dirty="0"/>
              <a:t>Link: https://urn.fi/URN:NBN:fi:oulu-202405294076</a:t>
            </a:r>
          </a:p>
          <a:p>
            <a:pPr marL="0" indent="0">
              <a:buNone/>
            </a:pPr>
            <a:r>
              <a:rPr lang="fi-FI" sz="1800" dirty="0">
                <a:hlinkClick r:id="rId4"/>
              </a:rPr>
              <a:t>https://oulurepo.oulu.fi/handle/10024/50115</a:t>
            </a:r>
            <a:endParaRPr lang="fi-FI" sz="1800" dirty="0"/>
          </a:p>
          <a:p>
            <a:pPr marL="0" indent="0">
              <a:buNone/>
            </a:pPr>
            <a:r>
              <a:rPr lang="fi-FI" dirty="0"/>
              <a:t>				</a:t>
            </a:r>
            <a:r>
              <a:rPr lang="fi-FI" dirty="0" err="1"/>
              <a:t>Published</a:t>
            </a:r>
            <a:r>
              <a:rPr lang="fi-FI" dirty="0"/>
              <a:t> 2024</a:t>
            </a:r>
            <a:endParaRPr lang="fi-FI" sz="1800" dirty="0"/>
          </a:p>
        </p:txBody>
      </p:sp>
    </p:spTree>
    <p:extLst>
      <p:ext uri="{BB962C8B-B14F-4D97-AF65-F5344CB8AC3E}">
        <p14:creationId xmlns:p14="http://schemas.microsoft.com/office/powerpoint/2010/main" val="3930508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79A5B8-1314-5F6B-98A4-CDDE5C6FC2C0}"/>
              </a:ext>
            </a:extLst>
          </p:cNvPr>
          <p:cNvSpPr>
            <a:spLocks noGrp="1"/>
          </p:cNvSpPr>
          <p:nvPr>
            <p:ph type="title"/>
          </p:nvPr>
        </p:nvSpPr>
        <p:spPr>
          <a:xfrm>
            <a:off x="809625" y="805522"/>
            <a:ext cx="7661788" cy="1243411"/>
          </a:xfrm>
        </p:spPr>
        <p:txBody>
          <a:bodyPr>
            <a:normAutofit/>
          </a:bodyPr>
          <a:lstStyle/>
          <a:p>
            <a:r>
              <a:rPr lang="fi-FI" sz="2400" dirty="0"/>
              <a:t> </a:t>
            </a:r>
            <a:r>
              <a:rPr lang="fi-FI" sz="2800" dirty="0"/>
              <a:t>´</a:t>
            </a:r>
            <a:r>
              <a:rPr lang="fi-FI" sz="2800" dirty="0" err="1"/>
              <a:t>Natureculture</a:t>
            </a:r>
            <a:r>
              <a:rPr lang="fi-FI" sz="2800" dirty="0"/>
              <a:t>´</a:t>
            </a:r>
          </a:p>
        </p:txBody>
      </p:sp>
      <p:sp>
        <p:nvSpPr>
          <p:cNvPr id="3" name="Sisällön paikkamerkki 2">
            <a:extLst>
              <a:ext uri="{FF2B5EF4-FFF2-40B4-BE49-F238E27FC236}">
                <a16:creationId xmlns:a16="http://schemas.microsoft.com/office/drawing/2014/main" id="{989D43C3-E480-8E73-2213-7CD221D25E7E}"/>
              </a:ext>
            </a:extLst>
          </p:cNvPr>
          <p:cNvSpPr>
            <a:spLocks noGrp="1"/>
          </p:cNvSpPr>
          <p:nvPr>
            <p:ph idx="1"/>
          </p:nvPr>
        </p:nvSpPr>
        <p:spPr>
          <a:xfrm>
            <a:off x="809625" y="2048934"/>
            <a:ext cx="7543801" cy="4185612"/>
          </a:xfrm>
        </p:spPr>
        <p:txBody>
          <a:bodyPr vert="horz" lIns="68580" tIns="34290" rIns="68580" bIns="34290" rtlCol="0" anchor="t">
            <a:normAutofit fontScale="92500" lnSpcReduction="10000"/>
          </a:bodyPr>
          <a:lstStyle/>
          <a:p>
            <a:pPr lvl="1">
              <a:lnSpc>
                <a:spcPct val="100000"/>
              </a:lnSpc>
            </a:pPr>
            <a:r>
              <a:rPr lang="fi-FI" sz="2400" dirty="0" err="1"/>
              <a:t>Indigenous</a:t>
            </a:r>
            <a:r>
              <a:rPr lang="fi-FI" sz="2400" dirty="0"/>
              <a:t> </a:t>
            </a:r>
            <a:r>
              <a:rPr lang="fi-FI" sz="2400" dirty="0" err="1"/>
              <a:t>views</a:t>
            </a:r>
            <a:r>
              <a:rPr lang="fi-FI" sz="2400" dirty="0"/>
              <a:t> </a:t>
            </a:r>
            <a:r>
              <a:rPr lang="fi-FI" sz="2400" dirty="0" err="1"/>
              <a:t>share</a:t>
            </a:r>
            <a:r>
              <a:rPr lang="fi-FI" sz="2400" dirty="0"/>
              <a:t> </a:t>
            </a:r>
            <a:r>
              <a:rPr lang="fi-FI" sz="2400" dirty="0" err="1"/>
              <a:t>holistic</a:t>
            </a:r>
            <a:r>
              <a:rPr lang="fi-FI" sz="2400" dirty="0"/>
              <a:t> </a:t>
            </a:r>
            <a:r>
              <a:rPr lang="fi-FI" sz="2400" dirty="0" err="1"/>
              <a:t>conceptions</a:t>
            </a:r>
            <a:r>
              <a:rPr lang="fi-FI" sz="2400" dirty="0"/>
              <a:t> </a:t>
            </a:r>
            <a:r>
              <a:rPr lang="fi-FI" sz="2400" dirty="0" err="1"/>
              <a:t>where</a:t>
            </a:r>
            <a:r>
              <a:rPr lang="fi-FI" sz="2400" dirty="0"/>
              <a:t> </a:t>
            </a:r>
            <a:r>
              <a:rPr lang="en-US" sz="2400" dirty="0"/>
              <a:t>nature and culture are inseparable</a:t>
            </a:r>
            <a:endParaRPr lang="fi-FI" sz="2400" dirty="0"/>
          </a:p>
          <a:p>
            <a:pPr lvl="1">
              <a:lnSpc>
                <a:spcPct val="100000"/>
              </a:lnSpc>
            </a:pPr>
            <a:r>
              <a:rPr lang="en-US" sz="2400" dirty="0"/>
              <a:t>According to the government's proposal (</a:t>
            </a:r>
            <a:r>
              <a:rPr lang="fi-FI" sz="2400" dirty="0"/>
              <a:t>HE 309/1993 vp)</a:t>
            </a:r>
            <a:r>
              <a:rPr lang="en-US" sz="2400" dirty="0"/>
              <a:t> of Finnish Constitution “the purpose of the fundamental rights provision is </a:t>
            </a:r>
            <a:r>
              <a:rPr lang="en-US" sz="2400" i="1" dirty="0"/>
              <a:t>to secure the preservation of the entire original Sámi cultural form</a:t>
            </a:r>
            <a:r>
              <a:rPr lang="en-US" sz="2400" dirty="0"/>
              <a:t>”. </a:t>
            </a:r>
          </a:p>
          <a:p>
            <a:pPr lvl="1">
              <a:lnSpc>
                <a:spcPct val="100000"/>
              </a:lnSpc>
            </a:pPr>
            <a:r>
              <a:rPr lang="en-US" sz="2400" dirty="0"/>
              <a:t>“The Sámi </a:t>
            </a:r>
            <a:r>
              <a:rPr lang="en-US" sz="2400" i="1" dirty="0"/>
              <a:t>cultural form also includes their traditional livelihoods</a:t>
            </a:r>
            <a:r>
              <a:rPr lang="en-US" sz="2400" dirty="0"/>
              <a:t>. It not only </a:t>
            </a:r>
            <a:r>
              <a:rPr lang="en-US" sz="2400" i="1" dirty="0"/>
              <a:t>secures the maintenance and preservation</a:t>
            </a:r>
            <a:r>
              <a:rPr lang="en-US" sz="2400" dirty="0"/>
              <a:t> of the language and culture, but also their </a:t>
            </a:r>
            <a:r>
              <a:rPr lang="en-US" sz="2400" i="1" dirty="0"/>
              <a:t>development</a:t>
            </a:r>
            <a:r>
              <a:rPr lang="en-US" sz="2400" dirty="0"/>
              <a:t>”. </a:t>
            </a:r>
          </a:p>
          <a:p>
            <a:pPr lvl="1">
              <a:lnSpc>
                <a:spcPct val="100000"/>
              </a:lnSpc>
            </a:pPr>
            <a:r>
              <a:rPr lang="en-US" sz="2400" dirty="0"/>
              <a:t>The Constitutional Law Committee stated that “Sámi culture also includes </a:t>
            </a:r>
            <a:r>
              <a:rPr lang="en-US" sz="2400" i="1" dirty="0"/>
              <a:t>modern forms of application of traditional livelihoods</a:t>
            </a:r>
            <a:r>
              <a:rPr lang="en-US" sz="2400" dirty="0"/>
              <a:t>” (</a:t>
            </a:r>
            <a:r>
              <a:rPr lang="fi-FI" sz="2400" dirty="0" err="1"/>
              <a:t>PeVL</a:t>
            </a:r>
            <a:r>
              <a:rPr lang="fi-FI" sz="2400" dirty="0"/>
              <a:t> 38/204 vp) (</a:t>
            </a:r>
            <a:r>
              <a:rPr lang="fi-FI" sz="1700" i="1" dirty="0" err="1"/>
              <a:t>italics</a:t>
            </a:r>
            <a:r>
              <a:rPr lang="fi-FI" sz="1700" i="1" dirty="0"/>
              <a:t> </a:t>
            </a:r>
            <a:r>
              <a:rPr lang="fi-FI" sz="1700" i="1" dirty="0" err="1"/>
              <a:t>mine</a:t>
            </a:r>
            <a:r>
              <a:rPr lang="fi-FI" sz="2400" dirty="0"/>
              <a:t>)</a:t>
            </a:r>
          </a:p>
          <a:p>
            <a:pPr lvl="1">
              <a:lnSpc>
                <a:spcPct val="100000"/>
              </a:lnSpc>
            </a:pPr>
            <a:endParaRPr lang="fi-FI" sz="2400" dirty="0"/>
          </a:p>
          <a:p>
            <a:pPr lvl="1">
              <a:lnSpc>
                <a:spcPct val="100000"/>
              </a:lnSpc>
            </a:pPr>
            <a:endParaRPr lang="fi-FI" sz="2400" dirty="0"/>
          </a:p>
          <a:p>
            <a:pPr lvl="1">
              <a:lnSpc>
                <a:spcPct val="100000"/>
              </a:lnSpc>
            </a:pPr>
            <a:endParaRPr lang="fi-FI" sz="2400" dirty="0"/>
          </a:p>
        </p:txBody>
      </p:sp>
    </p:spTree>
    <p:extLst>
      <p:ext uri="{BB962C8B-B14F-4D97-AF65-F5344CB8AC3E}">
        <p14:creationId xmlns:p14="http://schemas.microsoft.com/office/powerpoint/2010/main" val="99657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0DCE5F53-2D11-9920-9467-19FB190A712C}"/>
              </a:ext>
            </a:extLst>
          </p:cNvPr>
          <p:cNvSpPr>
            <a:spLocks noGrp="1"/>
          </p:cNvSpPr>
          <p:nvPr>
            <p:ph type="title"/>
          </p:nvPr>
        </p:nvSpPr>
        <p:spPr/>
        <p:txBody>
          <a:bodyPr>
            <a:normAutofit/>
          </a:bodyPr>
          <a:lstStyle/>
          <a:p>
            <a:r>
              <a:rPr lang="fi-FI" sz="2800" dirty="0" err="1"/>
              <a:t>Particular</a:t>
            </a:r>
            <a:r>
              <a:rPr lang="fi-FI" sz="2800" dirty="0"/>
              <a:t> </a:t>
            </a:r>
            <a:r>
              <a:rPr lang="fi-FI" sz="2800" dirty="0" err="1"/>
              <a:t>concerns</a:t>
            </a:r>
            <a:endParaRPr lang="fi-FI" sz="2800" dirty="0"/>
          </a:p>
        </p:txBody>
      </p:sp>
      <p:sp>
        <p:nvSpPr>
          <p:cNvPr id="7" name="Sisällön paikkamerkki 6">
            <a:extLst>
              <a:ext uri="{FF2B5EF4-FFF2-40B4-BE49-F238E27FC236}">
                <a16:creationId xmlns:a16="http://schemas.microsoft.com/office/drawing/2014/main" id="{EB9368FD-3747-1286-946F-DFE8C1E436FF}"/>
              </a:ext>
            </a:extLst>
          </p:cNvPr>
          <p:cNvSpPr>
            <a:spLocks noGrp="1"/>
          </p:cNvSpPr>
          <p:nvPr>
            <p:ph idx="1"/>
          </p:nvPr>
        </p:nvSpPr>
        <p:spPr>
          <a:xfrm>
            <a:off x="790574" y="1947334"/>
            <a:ext cx="7543801" cy="4110566"/>
          </a:xfrm>
        </p:spPr>
        <p:txBody>
          <a:bodyPr>
            <a:normAutofit fontScale="92500" lnSpcReduction="10000"/>
          </a:bodyPr>
          <a:lstStyle/>
          <a:p>
            <a:r>
              <a:rPr lang="fi-FI" dirty="0" err="1"/>
              <a:t>Emphasized</a:t>
            </a:r>
            <a:r>
              <a:rPr lang="fi-FI" dirty="0"/>
              <a:t> (</a:t>
            </a:r>
            <a:r>
              <a:rPr lang="fi-FI" dirty="0" err="1"/>
              <a:t>self</a:t>
            </a:r>
            <a:r>
              <a:rPr lang="fi-FI" dirty="0"/>
              <a:t>-)</a:t>
            </a:r>
            <a:r>
              <a:rPr lang="fi-FI" dirty="0" err="1"/>
              <a:t>reflexivity</a:t>
            </a:r>
            <a:r>
              <a:rPr lang="fi-FI" dirty="0"/>
              <a:t> and </a:t>
            </a:r>
            <a:r>
              <a:rPr lang="fi-FI" dirty="0" err="1"/>
              <a:t>interactivity</a:t>
            </a:r>
            <a:endParaRPr lang="fi-FI" dirty="0"/>
          </a:p>
          <a:p>
            <a:r>
              <a:rPr lang="en-US" dirty="0"/>
              <a:t>The responsibility of researchers to familiarize themselves with Sámi culture and Sámi society well in advance and to clarify matters </a:t>
            </a:r>
          </a:p>
          <a:p>
            <a:endParaRPr lang="en-US" sz="2000" dirty="0"/>
          </a:p>
          <a:p>
            <a:r>
              <a:rPr lang="en-US" sz="2000" dirty="0"/>
              <a:t>Contacts, community consent, risks and benefits (collective perspective in addition to individual), cultural and linguistic capacities, relevant contents, research methods and means, collective rights of the research partners, including the storage and availability of research material </a:t>
            </a:r>
          </a:p>
          <a:p>
            <a:endParaRPr lang="en-US" dirty="0"/>
          </a:p>
          <a:p>
            <a:r>
              <a:rPr lang="en-US" sz="2000" dirty="0"/>
              <a:t>Strives to avoid unnecessary burden on the Sámi communities by familiarizing himself with previous studies on the subject </a:t>
            </a:r>
          </a:p>
          <a:p>
            <a:r>
              <a:rPr lang="en-US" sz="2000" dirty="0"/>
              <a:t>Extensive involvement &gt;&lt; load capacity of communities and individual groups</a:t>
            </a:r>
          </a:p>
          <a:p>
            <a:endParaRPr lang="fi-FI" dirty="0"/>
          </a:p>
        </p:txBody>
      </p:sp>
    </p:spTree>
    <p:extLst>
      <p:ext uri="{BB962C8B-B14F-4D97-AF65-F5344CB8AC3E}">
        <p14:creationId xmlns:p14="http://schemas.microsoft.com/office/powerpoint/2010/main" val="1866834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75AAB5-DD2D-D117-6B6C-7537B4176BE8}"/>
              </a:ext>
            </a:extLst>
          </p:cNvPr>
          <p:cNvSpPr>
            <a:spLocks noGrp="1"/>
          </p:cNvSpPr>
          <p:nvPr>
            <p:ph type="title"/>
          </p:nvPr>
        </p:nvSpPr>
        <p:spPr>
          <a:xfrm>
            <a:off x="809625" y="800100"/>
            <a:ext cx="7543801" cy="673100"/>
          </a:xfrm>
        </p:spPr>
        <p:txBody>
          <a:bodyPr>
            <a:normAutofit/>
          </a:bodyPr>
          <a:lstStyle/>
          <a:p>
            <a:r>
              <a:rPr lang="fi-FI" sz="2800" dirty="0" err="1"/>
              <a:t>Particular</a:t>
            </a:r>
            <a:r>
              <a:rPr lang="fi-FI" sz="2800" dirty="0"/>
              <a:t> </a:t>
            </a:r>
            <a:r>
              <a:rPr lang="fi-FI" sz="2800" dirty="0" err="1"/>
              <a:t>concerns</a:t>
            </a:r>
            <a:endParaRPr lang="fi-FI" sz="2800" dirty="0"/>
          </a:p>
        </p:txBody>
      </p:sp>
      <p:sp>
        <p:nvSpPr>
          <p:cNvPr id="3" name="Sisällön paikkamerkki 2">
            <a:extLst>
              <a:ext uri="{FF2B5EF4-FFF2-40B4-BE49-F238E27FC236}">
                <a16:creationId xmlns:a16="http://schemas.microsoft.com/office/drawing/2014/main" id="{A823B693-8B34-7956-8B61-7164D2CEA398}"/>
              </a:ext>
            </a:extLst>
          </p:cNvPr>
          <p:cNvSpPr>
            <a:spLocks noGrp="1"/>
          </p:cNvSpPr>
          <p:nvPr>
            <p:ph idx="1"/>
          </p:nvPr>
        </p:nvSpPr>
        <p:spPr>
          <a:xfrm>
            <a:off x="809625" y="1625600"/>
            <a:ext cx="7543801" cy="4673600"/>
          </a:xfrm>
        </p:spPr>
        <p:txBody>
          <a:bodyPr>
            <a:normAutofit fontScale="92500"/>
          </a:bodyPr>
          <a:lstStyle/>
          <a:p>
            <a:r>
              <a:rPr lang="fi-FI" sz="2200" dirty="0"/>
              <a:t>FPIC: ”</a:t>
            </a:r>
            <a:r>
              <a:rPr lang="fi-FI" dirty="0"/>
              <a:t>If </a:t>
            </a:r>
            <a:r>
              <a:rPr lang="fi-FI" dirty="0" err="1"/>
              <a:t>the</a:t>
            </a:r>
            <a:r>
              <a:rPr lang="fi-FI" dirty="0"/>
              <a:t> </a:t>
            </a:r>
            <a:r>
              <a:rPr lang="fi-FI" dirty="0" err="1"/>
              <a:t>research</a:t>
            </a:r>
            <a:r>
              <a:rPr lang="fi-FI" dirty="0"/>
              <a:t> is </a:t>
            </a:r>
            <a:r>
              <a:rPr lang="fi-FI" dirty="0" err="1"/>
              <a:t>extensive</a:t>
            </a:r>
            <a:r>
              <a:rPr lang="fi-FI" dirty="0"/>
              <a:t> </a:t>
            </a:r>
            <a:r>
              <a:rPr lang="fi-FI" dirty="0" err="1"/>
              <a:t>or</a:t>
            </a:r>
            <a:r>
              <a:rPr lang="fi-FI" dirty="0"/>
              <a:t> </a:t>
            </a:r>
            <a:r>
              <a:rPr lang="fi-FI" dirty="0" err="1"/>
              <a:t>conducted</a:t>
            </a:r>
            <a:r>
              <a:rPr lang="fi-FI" dirty="0"/>
              <a:t> </a:t>
            </a:r>
            <a:r>
              <a:rPr lang="fi-FI" dirty="0" err="1"/>
              <a:t>with</a:t>
            </a:r>
            <a:r>
              <a:rPr lang="fi-FI" dirty="0"/>
              <a:t> an </a:t>
            </a:r>
            <a:r>
              <a:rPr lang="fi-FI" dirty="0" err="1"/>
              <a:t>identifiable</a:t>
            </a:r>
            <a:r>
              <a:rPr lang="fi-FI" dirty="0"/>
              <a:t> </a:t>
            </a:r>
            <a:r>
              <a:rPr lang="fi-FI" dirty="0" err="1"/>
              <a:t>Sámi</a:t>
            </a:r>
            <a:r>
              <a:rPr lang="fi-FI" dirty="0"/>
              <a:t> </a:t>
            </a:r>
            <a:r>
              <a:rPr lang="fi-FI" dirty="0" err="1"/>
              <a:t>community</a:t>
            </a:r>
            <a:r>
              <a:rPr lang="fi-FI" dirty="0"/>
              <a:t> </a:t>
            </a:r>
            <a:r>
              <a:rPr lang="fi-FI" dirty="0" err="1"/>
              <a:t>or</a:t>
            </a:r>
            <a:r>
              <a:rPr lang="fi-FI" dirty="0"/>
              <a:t> in </a:t>
            </a:r>
            <a:r>
              <a:rPr lang="fi-FI" dirty="0" err="1"/>
              <a:t>its</a:t>
            </a:r>
            <a:r>
              <a:rPr lang="fi-FI" dirty="0"/>
              <a:t> </a:t>
            </a:r>
            <a:r>
              <a:rPr lang="fi-FI" dirty="0" err="1"/>
              <a:t>area</a:t>
            </a:r>
            <a:r>
              <a:rPr lang="fi-FI" dirty="0"/>
              <a:t>, </a:t>
            </a:r>
            <a:r>
              <a:rPr lang="fi-FI" dirty="0" err="1"/>
              <a:t>the</a:t>
            </a:r>
            <a:r>
              <a:rPr lang="fi-FI" dirty="0"/>
              <a:t> </a:t>
            </a:r>
            <a:r>
              <a:rPr lang="fi-FI" dirty="0" err="1"/>
              <a:t>researcher</a:t>
            </a:r>
            <a:r>
              <a:rPr lang="fi-FI" dirty="0"/>
              <a:t>/</a:t>
            </a:r>
            <a:r>
              <a:rPr lang="fi-FI" dirty="0" err="1"/>
              <a:t>group</a:t>
            </a:r>
            <a:r>
              <a:rPr lang="fi-FI" dirty="0"/>
              <a:t> is to </a:t>
            </a:r>
            <a:r>
              <a:rPr lang="fi-FI" dirty="0" err="1"/>
              <a:t>request</a:t>
            </a:r>
            <a:r>
              <a:rPr lang="fi-FI" dirty="0"/>
              <a:t> </a:t>
            </a:r>
            <a:r>
              <a:rPr lang="fi-FI" dirty="0" err="1"/>
              <a:t>the</a:t>
            </a:r>
            <a:r>
              <a:rPr lang="fi-FI" dirty="0"/>
              <a:t> </a:t>
            </a:r>
            <a:r>
              <a:rPr lang="fi-FI" dirty="0" err="1"/>
              <a:t>community’s</a:t>
            </a:r>
            <a:r>
              <a:rPr lang="fi-FI" dirty="0"/>
              <a:t> </a:t>
            </a:r>
            <a:r>
              <a:rPr lang="fi-FI" dirty="0" err="1"/>
              <a:t>consent</a:t>
            </a:r>
            <a:r>
              <a:rPr lang="fi-FI" dirty="0"/>
              <a:t> to </a:t>
            </a:r>
            <a:r>
              <a:rPr lang="fi-FI" dirty="0" err="1"/>
              <a:t>their</a:t>
            </a:r>
            <a:r>
              <a:rPr lang="fi-FI" dirty="0"/>
              <a:t> </a:t>
            </a:r>
            <a:r>
              <a:rPr lang="fi-FI" dirty="0" err="1"/>
              <a:t>reserach</a:t>
            </a:r>
            <a:r>
              <a:rPr lang="fi-FI" dirty="0"/>
              <a:t>.”</a:t>
            </a:r>
          </a:p>
          <a:p>
            <a:r>
              <a:rPr lang="fi-FI" dirty="0" err="1"/>
              <a:t>Sámi</a:t>
            </a:r>
            <a:r>
              <a:rPr lang="fi-FI" dirty="0"/>
              <a:t> </a:t>
            </a:r>
            <a:r>
              <a:rPr lang="fi-FI" dirty="0" err="1"/>
              <a:t>Parliament</a:t>
            </a:r>
            <a:r>
              <a:rPr lang="fi-FI" dirty="0"/>
              <a:t> in Finland and </a:t>
            </a:r>
            <a:r>
              <a:rPr lang="fi-FI" dirty="0" err="1"/>
              <a:t>Skolt</a:t>
            </a:r>
            <a:r>
              <a:rPr lang="fi-FI" dirty="0"/>
              <a:t> </a:t>
            </a:r>
            <a:r>
              <a:rPr lang="fi-FI" dirty="0" err="1"/>
              <a:t>Sámi</a:t>
            </a:r>
            <a:r>
              <a:rPr lang="fi-FI" dirty="0"/>
              <a:t> Assembly </a:t>
            </a:r>
            <a:r>
              <a:rPr lang="fi-FI" dirty="0" err="1"/>
              <a:t>have</a:t>
            </a:r>
            <a:r>
              <a:rPr lang="fi-FI" dirty="0"/>
              <a:t> </a:t>
            </a:r>
            <a:r>
              <a:rPr lang="fi-FI" dirty="0" err="1"/>
              <a:t>procedures</a:t>
            </a:r>
            <a:r>
              <a:rPr lang="fi-FI" dirty="0"/>
              <a:t> for </a:t>
            </a:r>
            <a:r>
              <a:rPr lang="fi-FI" dirty="0" err="1"/>
              <a:t>seeking</a:t>
            </a:r>
            <a:r>
              <a:rPr lang="fi-FI" dirty="0"/>
              <a:t> </a:t>
            </a:r>
            <a:r>
              <a:rPr lang="fi-FI" dirty="0" err="1"/>
              <a:t>communal</a:t>
            </a:r>
            <a:r>
              <a:rPr lang="fi-FI" dirty="0"/>
              <a:t> </a:t>
            </a:r>
            <a:r>
              <a:rPr lang="fi-FI" dirty="0" err="1"/>
              <a:t>consent</a:t>
            </a:r>
            <a:r>
              <a:rPr lang="fi-FI" dirty="0"/>
              <a:t>. </a:t>
            </a:r>
          </a:p>
          <a:p>
            <a:pPr marL="0" indent="0">
              <a:buNone/>
            </a:pPr>
            <a:endParaRPr lang="fi-FI" dirty="0"/>
          </a:p>
          <a:p>
            <a:r>
              <a:rPr lang="fi-FI" dirty="0" err="1"/>
              <a:t>Sámi</a:t>
            </a:r>
            <a:r>
              <a:rPr lang="fi-FI" dirty="0"/>
              <a:t> </a:t>
            </a:r>
            <a:r>
              <a:rPr lang="fi-FI" dirty="0" err="1"/>
              <a:t>collective</a:t>
            </a:r>
            <a:r>
              <a:rPr lang="fi-FI" dirty="0"/>
              <a:t> </a:t>
            </a:r>
            <a:r>
              <a:rPr lang="fi-FI" dirty="0" err="1"/>
              <a:t>cultural</a:t>
            </a:r>
            <a:r>
              <a:rPr lang="fi-FI" dirty="0"/>
              <a:t> </a:t>
            </a:r>
            <a:r>
              <a:rPr lang="fi-FI" dirty="0" err="1"/>
              <a:t>heritage</a:t>
            </a:r>
            <a:r>
              <a:rPr lang="fi-FI" dirty="0"/>
              <a:t> and </a:t>
            </a:r>
            <a:r>
              <a:rPr lang="fi-FI" dirty="0" err="1"/>
              <a:t>traditional</a:t>
            </a:r>
            <a:r>
              <a:rPr lang="fi-FI" dirty="0"/>
              <a:t> </a:t>
            </a:r>
            <a:r>
              <a:rPr lang="fi-FI" dirty="0" err="1"/>
              <a:t>knowledge</a:t>
            </a:r>
            <a:r>
              <a:rPr lang="fi-FI" dirty="0"/>
              <a:t>:</a:t>
            </a:r>
          </a:p>
          <a:p>
            <a:pPr lvl="1"/>
            <a:r>
              <a:rPr lang="fi-FI" dirty="0" err="1"/>
              <a:t>Sámi</a:t>
            </a:r>
            <a:r>
              <a:rPr lang="fi-FI" dirty="0"/>
              <a:t> </a:t>
            </a:r>
            <a:r>
              <a:rPr lang="fi-FI" dirty="0" err="1"/>
              <a:t>cultural</a:t>
            </a:r>
            <a:r>
              <a:rPr lang="fi-FI" dirty="0"/>
              <a:t> </a:t>
            </a:r>
            <a:r>
              <a:rPr lang="fi-FI" dirty="0" err="1"/>
              <a:t>norms</a:t>
            </a:r>
            <a:r>
              <a:rPr lang="fi-FI" dirty="0"/>
              <a:t> </a:t>
            </a:r>
            <a:r>
              <a:rPr lang="fi-FI" dirty="0" err="1"/>
              <a:t>regarding</a:t>
            </a:r>
            <a:r>
              <a:rPr lang="fi-FI" dirty="0"/>
              <a:t> </a:t>
            </a:r>
            <a:r>
              <a:rPr lang="fi-FI" dirty="0" err="1"/>
              <a:t>collection</a:t>
            </a:r>
            <a:r>
              <a:rPr lang="fi-FI" dirty="0"/>
              <a:t> and </a:t>
            </a:r>
            <a:r>
              <a:rPr lang="fi-FI" dirty="0" err="1"/>
              <a:t>sharing</a:t>
            </a:r>
            <a:r>
              <a:rPr lang="fi-FI" dirty="0"/>
              <a:t> of </a:t>
            </a:r>
            <a:r>
              <a:rPr lang="fi-FI" dirty="0" err="1"/>
              <a:t>knowledge</a:t>
            </a:r>
            <a:r>
              <a:rPr lang="fi-FI" dirty="0"/>
              <a:t>.</a:t>
            </a:r>
          </a:p>
          <a:p>
            <a:r>
              <a:rPr lang="en-US" dirty="0"/>
              <a:t>The intellectual property rights of the Sámi: </a:t>
            </a:r>
          </a:p>
          <a:p>
            <a:r>
              <a:rPr lang="fi-FI" dirty="0" err="1"/>
              <a:t>Traditional</a:t>
            </a:r>
            <a:r>
              <a:rPr lang="fi-FI" dirty="0"/>
              <a:t> </a:t>
            </a:r>
            <a:r>
              <a:rPr lang="fi-FI" dirty="0" err="1"/>
              <a:t>knowledge</a:t>
            </a:r>
            <a:r>
              <a:rPr lang="fi-FI" dirty="0"/>
              <a:t> and </a:t>
            </a:r>
            <a:r>
              <a:rPr lang="fi-FI" dirty="0" err="1"/>
              <a:t>cultural</a:t>
            </a:r>
            <a:r>
              <a:rPr lang="fi-FI" dirty="0"/>
              <a:t> </a:t>
            </a:r>
            <a:r>
              <a:rPr lang="fi-FI" dirty="0" err="1"/>
              <a:t>heritage</a:t>
            </a:r>
            <a:r>
              <a:rPr lang="fi-FI" dirty="0"/>
              <a:t> </a:t>
            </a:r>
            <a:r>
              <a:rPr lang="fi-FI" dirty="0" err="1"/>
              <a:t>that</a:t>
            </a:r>
            <a:r>
              <a:rPr lang="fi-FI" dirty="0"/>
              <a:t> is </a:t>
            </a:r>
            <a:r>
              <a:rPr lang="fi-FI" dirty="0" err="1"/>
              <a:t>collectively</a:t>
            </a:r>
            <a:r>
              <a:rPr lang="fi-FI" dirty="0"/>
              <a:t> </a:t>
            </a:r>
            <a:r>
              <a:rPr lang="fi-FI" dirty="0" err="1"/>
              <a:t>produced</a:t>
            </a:r>
            <a:r>
              <a:rPr lang="fi-FI" dirty="0"/>
              <a:t> and </a:t>
            </a:r>
            <a:r>
              <a:rPr lang="fi-FI" dirty="0" err="1"/>
              <a:t>shared</a:t>
            </a:r>
            <a:r>
              <a:rPr lang="fi-FI" dirty="0"/>
              <a:t> (</a:t>
            </a:r>
            <a:r>
              <a:rPr lang="fi-FI" dirty="0" err="1"/>
              <a:t>incl</a:t>
            </a:r>
            <a:r>
              <a:rPr lang="fi-FI" dirty="0"/>
              <a:t>. </a:t>
            </a:r>
            <a:r>
              <a:rPr lang="fi-FI" dirty="0" err="1"/>
              <a:t>hunting</a:t>
            </a:r>
            <a:r>
              <a:rPr lang="fi-FI" dirty="0"/>
              <a:t>, </a:t>
            </a:r>
            <a:r>
              <a:rPr lang="fi-FI" dirty="0" err="1"/>
              <a:t>fishing</a:t>
            </a:r>
            <a:r>
              <a:rPr lang="fi-FI" dirty="0"/>
              <a:t>, </a:t>
            </a:r>
            <a:r>
              <a:rPr lang="fi-FI" dirty="0" err="1"/>
              <a:t>gathering</a:t>
            </a:r>
            <a:r>
              <a:rPr lang="fi-FI" dirty="0"/>
              <a:t> and </a:t>
            </a:r>
            <a:r>
              <a:rPr lang="fi-FI" dirty="0" err="1"/>
              <a:t>reindeer</a:t>
            </a:r>
            <a:r>
              <a:rPr lang="fi-FI" dirty="0"/>
              <a:t> </a:t>
            </a:r>
            <a:r>
              <a:rPr lang="fi-FI" dirty="0" err="1"/>
              <a:t>grazing</a:t>
            </a:r>
            <a:r>
              <a:rPr lang="fi-FI" dirty="0"/>
              <a:t>; </a:t>
            </a:r>
            <a:r>
              <a:rPr lang="fi-FI" dirty="0" err="1"/>
              <a:t>sacred</a:t>
            </a:r>
            <a:r>
              <a:rPr lang="fi-FI" dirty="0"/>
              <a:t> </a:t>
            </a:r>
            <a:r>
              <a:rPr lang="fi-FI" dirty="0" err="1"/>
              <a:t>places</a:t>
            </a:r>
            <a:r>
              <a:rPr lang="fi-FI" dirty="0"/>
              <a:t> and </a:t>
            </a:r>
            <a:r>
              <a:rPr lang="fi-FI" dirty="0" err="1"/>
              <a:t>the</a:t>
            </a:r>
            <a:r>
              <a:rPr lang="fi-FI" dirty="0"/>
              <a:t> </a:t>
            </a:r>
            <a:r>
              <a:rPr lang="fi-FI" dirty="0" err="1"/>
              <a:t>related</a:t>
            </a:r>
            <a:r>
              <a:rPr lang="fi-FI" dirty="0"/>
              <a:t> </a:t>
            </a:r>
            <a:r>
              <a:rPr lang="fi-FI" dirty="0" err="1"/>
              <a:t>knowledge</a:t>
            </a:r>
            <a:r>
              <a:rPr lang="fi-FI" dirty="0"/>
              <a:t>) </a:t>
            </a:r>
          </a:p>
          <a:p>
            <a:pPr marL="0" indent="0">
              <a:buNone/>
            </a:pPr>
            <a:r>
              <a:rPr lang="fi-FI" b="1" dirty="0"/>
              <a:t>&gt;</a:t>
            </a:r>
            <a:r>
              <a:rPr lang="fi-FI" dirty="0"/>
              <a:t>UN: </a:t>
            </a:r>
            <a:r>
              <a:rPr lang="fi-FI" dirty="0" err="1"/>
              <a:t>Declar</a:t>
            </a:r>
            <a:r>
              <a:rPr lang="fi-FI" dirty="0"/>
              <a:t>. of </a:t>
            </a:r>
            <a:r>
              <a:rPr lang="fi-FI" dirty="0" err="1"/>
              <a:t>Indigenous</a:t>
            </a:r>
            <a:r>
              <a:rPr lang="fi-FI" dirty="0"/>
              <a:t> </a:t>
            </a:r>
            <a:r>
              <a:rPr lang="fi-FI" dirty="0" err="1"/>
              <a:t>Peoples</a:t>
            </a:r>
            <a:r>
              <a:rPr lang="fi-FI" dirty="0"/>
              <a:t>’ Rights 2017, CBD 1992, Art. 8 (j); </a:t>
            </a:r>
            <a:r>
              <a:rPr lang="fi-FI" dirty="0" err="1"/>
              <a:t>Akwe:Kon</a:t>
            </a:r>
            <a:r>
              <a:rPr lang="fi-FI" dirty="0"/>
              <a:t> </a:t>
            </a:r>
            <a:r>
              <a:rPr lang="fi-FI" dirty="0" err="1"/>
              <a:t>Guidelines</a:t>
            </a:r>
            <a:r>
              <a:rPr lang="fi-FI" dirty="0"/>
              <a:t> 2004, </a:t>
            </a:r>
            <a:r>
              <a:rPr lang="fi-FI" dirty="0" err="1"/>
              <a:t>Tkharihwaie:ri</a:t>
            </a:r>
            <a:r>
              <a:rPr lang="fi-FI" dirty="0"/>
              <a:t>  </a:t>
            </a:r>
            <a:r>
              <a:rPr lang="fi-FI" dirty="0" err="1"/>
              <a:t>Code</a:t>
            </a:r>
            <a:r>
              <a:rPr lang="fi-FI" dirty="0"/>
              <a:t> of </a:t>
            </a:r>
            <a:r>
              <a:rPr lang="fi-FI" dirty="0" err="1"/>
              <a:t>Conduct</a:t>
            </a:r>
            <a:r>
              <a:rPr lang="fi-FI" dirty="0"/>
              <a:t> 2011</a:t>
            </a:r>
          </a:p>
        </p:txBody>
      </p:sp>
    </p:spTree>
    <p:extLst>
      <p:ext uri="{BB962C8B-B14F-4D97-AF65-F5344CB8AC3E}">
        <p14:creationId xmlns:p14="http://schemas.microsoft.com/office/powerpoint/2010/main" val="3454668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Alaotsikko 2">
            <a:extLst>
              <a:ext uri="{FF2B5EF4-FFF2-40B4-BE49-F238E27FC236}">
                <a16:creationId xmlns:a16="http://schemas.microsoft.com/office/drawing/2014/main" id="{35C45C93-2068-AAB9-7297-EBFD655B893B}"/>
              </a:ext>
            </a:extLst>
          </p:cNvPr>
          <p:cNvSpPr>
            <a:spLocks noGrp="1"/>
          </p:cNvSpPr>
          <p:nvPr>
            <p:ph type="ctrTitle"/>
          </p:nvPr>
        </p:nvSpPr>
        <p:spPr>
          <a:xfrm>
            <a:off x="685800" y="1122363"/>
            <a:ext cx="7772400" cy="2387600"/>
          </a:xfrm>
        </p:spPr>
        <p:txBody>
          <a:bodyPr/>
          <a:lstStyle/>
          <a:p>
            <a:endParaRPr lang="fi-FI" dirty="0"/>
          </a:p>
          <a:p>
            <a:endParaRPr lang="fi-FI" dirty="0"/>
          </a:p>
        </p:txBody>
      </p:sp>
      <p:sp>
        <p:nvSpPr>
          <p:cNvPr id="8" name="Alaotsikko 2">
            <a:extLst>
              <a:ext uri="{FF2B5EF4-FFF2-40B4-BE49-F238E27FC236}">
                <a16:creationId xmlns:a16="http://schemas.microsoft.com/office/drawing/2014/main" id="{043047A0-0E5A-43A7-A35A-C5192FD17BAA}"/>
              </a:ext>
            </a:extLst>
          </p:cNvPr>
          <p:cNvSpPr txBox="1">
            <a:spLocks noGrp="1"/>
          </p:cNvSpPr>
          <p:nvPr>
            <p:ph type="subTitle" idx="1"/>
          </p:nvPr>
        </p:nvSpPr>
        <p:spPr>
          <a:xfrm>
            <a:off x="1143000" y="3602038"/>
            <a:ext cx="6858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Lucida Grande" panose="020B0600040502020204" pitchFamily="34" charset="0"/>
                <a:ea typeface="+mn-ea"/>
                <a:cs typeface="Lucida Grande" panose="020B06000405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Lucida Grande" panose="020B0600040502020204" pitchFamily="34" charset="0"/>
                <a:ea typeface="+mn-ea"/>
                <a:cs typeface="Lucida Grande" panose="020B06000405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Lucida Grande" panose="020B0600040502020204" pitchFamily="34" charset="0"/>
                <a:ea typeface="+mn-ea"/>
                <a:cs typeface="Lucida Grande" panose="020B06000405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Lucida Grande" panose="020B0600040502020204" pitchFamily="34" charset="0"/>
                <a:ea typeface="+mn-ea"/>
                <a:cs typeface="Lucida Grande" panose="020B06000405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Lucida Grande" panose="020B0600040502020204" pitchFamily="34" charset="0"/>
                <a:ea typeface="+mn-ea"/>
                <a:cs typeface="Lucida Grande" panose="020B06000405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i-FI"/>
          </a:p>
          <a:p>
            <a:endParaRPr lang="fi-FI" dirty="0"/>
          </a:p>
        </p:txBody>
      </p:sp>
      <p:pic>
        <p:nvPicPr>
          <p:cNvPr id="9" name="Kuva 8">
            <a:extLst>
              <a:ext uri="{FF2B5EF4-FFF2-40B4-BE49-F238E27FC236}">
                <a16:creationId xmlns:a16="http://schemas.microsoft.com/office/drawing/2014/main" id="{B96B3320-CE85-8691-4D79-292694D49282}"/>
              </a:ext>
            </a:extLst>
          </p:cNvPr>
          <p:cNvPicPr>
            <a:picLocks noChangeAspect="1"/>
          </p:cNvPicPr>
          <p:nvPr/>
        </p:nvPicPr>
        <p:blipFill>
          <a:blip r:embed="rId3"/>
          <a:stretch>
            <a:fillRect/>
          </a:stretch>
        </p:blipFill>
        <p:spPr>
          <a:xfrm>
            <a:off x="5110824" y="2754620"/>
            <a:ext cx="7693819" cy="1694835"/>
          </a:xfrm>
          <a:prstGeom prst="rect">
            <a:avLst/>
          </a:prstGeom>
        </p:spPr>
      </p:pic>
    </p:spTree>
    <p:extLst>
      <p:ext uri="{BB962C8B-B14F-4D97-AF65-F5344CB8AC3E}">
        <p14:creationId xmlns:p14="http://schemas.microsoft.com/office/powerpoint/2010/main" val="4048269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389AE5F-C3C5-3DB0-300C-F588BE9FA85F}"/>
              </a:ext>
            </a:extLst>
          </p:cNvPr>
          <p:cNvSpPr>
            <a:spLocks noGrp="1"/>
          </p:cNvSpPr>
          <p:nvPr>
            <p:ph type="title"/>
          </p:nvPr>
        </p:nvSpPr>
        <p:spPr>
          <a:xfrm>
            <a:off x="809624" y="800100"/>
            <a:ext cx="7543801" cy="689335"/>
          </a:xfrm>
        </p:spPr>
        <p:txBody>
          <a:bodyPr>
            <a:normAutofit/>
          </a:bodyPr>
          <a:lstStyle/>
          <a:p>
            <a:pPr algn="ctr"/>
            <a:r>
              <a:rPr lang="fi-FI" sz="2800" dirty="0" err="1"/>
              <a:t>Working</a:t>
            </a:r>
            <a:r>
              <a:rPr lang="fi-FI" sz="2800" dirty="0"/>
              <a:t> </a:t>
            </a:r>
            <a:r>
              <a:rPr lang="fi-FI" sz="2800" dirty="0" err="1"/>
              <a:t>group</a:t>
            </a:r>
            <a:endParaRPr lang="fi-FI" sz="2800" dirty="0"/>
          </a:p>
        </p:txBody>
      </p:sp>
      <p:sp>
        <p:nvSpPr>
          <p:cNvPr id="3" name="Sisällön paikkamerkki 2">
            <a:extLst>
              <a:ext uri="{FF2B5EF4-FFF2-40B4-BE49-F238E27FC236}">
                <a16:creationId xmlns:a16="http://schemas.microsoft.com/office/drawing/2014/main" id="{AC92B853-82D8-F3C1-FADF-18CDB40ECF72}"/>
              </a:ext>
            </a:extLst>
          </p:cNvPr>
          <p:cNvSpPr>
            <a:spLocks noGrp="1"/>
          </p:cNvSpPr>
          <p:nvPr>
            <p:ph idx="1"/>
          </p:nvPr>
        </p:nvSpPr>
        <p:spPr>
          <a:xfrm>
            <a:off x="809624" y="1489435"/>
            <a:ext cx="7543801" cy="4860565"/>
          </a:xfrm>
        </p:spPr>
        <p:txBody>
          <a:bodyPr>
            <a:normAutofit fontScale="70000" lnSpcReduction="20000"/>
          </a:bodyPr>
          <a:lstStyle/>
          <a:p>
            <a:pPr marL="0" indent="0">
              <a:buNone/>
            </a:pPr>
            <a:r>
              <a:rPr lang="fi-FI" sz="2400" dirty="0"/>
              <a:t>Lydia Heikkilä, </a:t>
            </a:r>
            <a:r>
              <a:rPr lang="fi-FI" sz="2400" dirty="0" err="1"/>
              <a:t>Sámediggi</a:t>
            </a:r>
            <a:r>
              <a:rPr lang="fi-FI" sz="2400" dirty="0"/>
              <a:t>  </a:t>
            </a:r>
          </a:p>
          <a:p>
            <a:pPr marL="0" indent="0">
              <a:buNone/>
            </a:pPr>
            <a:r>
              <a:rPr lang="fi-FI" sz="2400" dirty="0"/>
              <a:t>Rauna Kuokkanen, </a:t>
            </a:r>
            <a:r>
              <a:rPr lang="fi-FI" sz="2400" dirty="0" err="1"/>
              <a:t>University</a:t>
            </a:r>
            <a:r>
              <a:rPr lang="fi-FI" sz="2400" dirty="0"/>
              <a:t> of </a:t>
            </a:r>
            <a:r>
              <a:rPr lang="fi-FI" sz="2400" dirty="0" err="1"/>
              <a:t>Lapland</a:t>
            </a:r>
            <a:r>
              <a:rPr lang="fi-FI" sz="2400" dirty="0"/>
              <a:t>  </a:t>
            </a:r>
          </a:p>
          <a:p>
            <a:pPr marL="0" indent="0">
              <a:buNone/>
            </a:pPr>
            <a:r>
              <a:rPr lang="fi-FI" sz="2400" dirty="0"/>
              <a:t>Veli-Pekka Lehtola (2018-2023), </a:t>
            </a:r>
            <a:r>
              <a:rPr lang="fi-FI" sz="2400" dirty="0" err="1"/>
              <a:t>University</a:t>
            </a:r>
            <a:r>
              <a:rPr lang="fi-FI" sz="2400" dirty="0"/>
              <a:t> of Oulu</a:t>
            </a:r>
          </a:p>
          <a:p>
            <a:pPr marL="0" indent="0">
              <a:buNone/>
            </a:pPr>
            <a:r>
              <a:rPr lang="fi-FI" sz="2400" dirty="0"/>
              <a:t>Päivi Magga (2018–2020), </a:t>
            </a:r>
            <a:r>
              <a:rPr lang="fi-FI" sz="2400" dirty="0" err="1"/>
              <a:t>Siida</a:t>
            </a:r>
            <a:r>
              <a:rPr lang="fi-FI" sz="2400" dirty="0"/>
              <a:t>, </a:t>
            </a:r>
            <a:r>
              <a:rPr lang="fi-FI" sz="2400" dirty="0" err="1"/>
              <a:t>Sámi</a:t>
            </a:r>
            <a:r>
              <a:rPr lang="fi-FI" sz="2400" dirty="0"/>
              <a:t> </a:t>
            </a:r>
            <a:r>
              <a:rPr lang="fi-FI" sz="2400" dirty="0" err="1"/>
              <a:t>Museum</a:t>
            </a:r>
            <a:endParaRPr lang="fi-FI" sz="2400" dirty="0"/>
          </a:p>
          <a:p>
            <a:pPr marL="0" indent="0">
              <a:buNone/>
            </a:pPr>
            <a:r>
              <a:rPr lang="fi-FI" sz="2400" dirty="0" err="1"/>
              <a:t>Sigga</a:t>
            </a:r>
            <a:r>
              <a:rPr lang="fi-FI" sz="2400" dirty="0"/>
              <a:t>-Marja </a:t>
            </a:r>
            <a:r>
              <a:rPr lang="fi-FI" sz="2400" dirty="0" err="1"/>
              <a:t>Magga</a:t>
            </a:r>
            <a:r>
              <a:rPr lang="fi-FI" sz="2400" dirty="0"/>
              <a:t>, </a:t>
            </a:r>
            <a:r>
              <a:rPr lang="fi-FI" sz="2400" dirty="0" err="1"/>
              <a:t>University</a:t>
            </a:r>
            <a:r>
              <a:rPr lang="fi-FI" sz="2400" dirty="0"/>
              <a:t> of Oulu</a:t>
            </a:r>
          </a:p>
          <a:p>
            <a:pPr marL="0" indent="0">
              <a:buNone/>
            </a:pPr>
            <a:r>
              <a:rPr lang="fi-FI" sz="2400" dirty="0"/>
              <a:t>Janne </a:t>
            </a:r>
            <a:r>
              <a:rPr lang="fi-FI" sz="2400" dirty="0" err="1"/>
              <a:t>Näkkäläjärvi</a:t>
            </a:r>
            <a:r>
              <a:rPr lang="fi-FI" sz="2400" dirty="0"/>
              <a:t>, </a:t>
            </a:r>
            <a:r>
              <a:rPr lang="fi-FI" sz="2400" dirty="0" err="1"/>
              <a:t>Sámi</a:t>
            </a:r>
            <a:r>
              <a:rPr lang="fi-FI" sz="2400" dirty="0"/>
              <a:t> </a:t>
            </a:r>
            <a:r>
              <a:rPr lang="fi-FI" sz="2400" dirty="0" err="1"/>
              <a:t>Education</a:t>
            </a:r>
            <a:r>
              <a:rPr lang="fi-FI" sz="2400" dirty="0"/>
              <a:t> Institute SOGSAKK  </a:t>
            </a:r>
          </a:p>
          <a:p>
            <a:pPr marL="0" indent="0">
              <a:buNone/>
            </a:pPr>
            <a:r>
              <a:rPr lang="fi-FI" sz="2400" dirty="0"/>
              <a:t>Sanna Valkonen (2018–2023), </a:t>
            </a:r>
            <a:r>
              <a:rPr lang="fi-FI" sz="2400" dirty="0" err="1"/>
              <a:t>University</a:t>
            </a:r>
            <a:r>
              <a:rPr lang="fi-FI" sz="2400" dirty="0"/>
              <a:t> of </a:t>
            </a:r>
            <a:r>
              <a:rPr lang="fi-FI" sz="2400" dirty="0" err="1"/>
              <a:t>Lapland</a:t>
            </a:r>
            <a:endParaRPr lang="fi-FI" sz="2400" dirty="0"/>
          </a:p>
          <a:p>
            <a:pPr marL="0" indent="0">
              <a:buNone/>
            </a:pPr>
            <a:r>
              <a:rPr lang="fi-FI" sz="2400" dirty="0"/>
              <a:t>Pirjo Kristiina Virtanen, Helsinki </a:t>
            </a:r>
            <a:r>
              <a:rPr lang="fi-FI" sz="2400" dirty="0" err="1"/>
              <a:t>University</a:t>
            </a:r>
            <a:endParaRPr lang="fi-FI" sz="2400" dirty="0"/>
          </a:p>
          <a:p>
            <a:pPr marL="0" indent="0">
              <a:buNone/>
            </a:pPr>
            <a:endParaRPr lang="en-US" sz="2400" dirty="0"/>
          </a:p>
          <a:p>
            <a:r>
              <a:rPr lang="en-US" sz="2400" dirty="0"/>
              <a:t>Advisory board 16 members, negotiations with TENK</a:t>
            </a:r>
          </a:p>
          <a:p>
            <a:pPr marL="0" indent="0">
              <a:buNone/>
            </a:pPr>
            <a:endParaRPr lang="fi-FI" sz="2400" dirty="0"/>
          </a:p>
          <a:p>
            <a:r>
              <a:rPr lang="fi-FI" sz="2400" dirty="0" err="1"/>
              <a:t>Continuing</a:t>
            </a:r>
            <a:r>
              <a:rPr lang="fi-FI" sz="2400" dirty="0"/>
              <a:t> </a:t>
            </a:r>
            <a:r>
              <a:rPr lang="fi-FI" sz="2400" dirty="0" err="1"/>
              <a:t>dialogue</a:t>
            </a:r>
            <a:r>
              <a:rPr lang="fi-FI" sz="2400" dirty="0"/>
              <a:t> </a:t>
            </a:r>
            <a:r>
              <a:rPr lang="fi-FI" sz="2400" dirty="0" err="1"/>
              <a:t>with</a:t>
            </a:r>
            <a:r>
              <a:rPr lang="fi-FI" sz="2400" dirty="0"/>
              <a:t> </a:t>
            </a:r>
            <a:r>
              <a:rPr lang="fi-FI" sz="2400" dirty="0" err="1"/>
              <a:t>Sámi</a:t>
            </a:r>
            <a:r>
              <a:rPr lang="fi-FI" sz="2400" dirty="0"/>
              <a:t> </a:t>
            </a:r>
            <a:r>
              <a:rPr lang="fi-FI" sz="2400" dirty="0" err="1"/>
              <a:t>society</a:t>
            </a:r>
            <a:r>
              <a:rPr lang="fi-FI" sz="2400" dirty="0"/>
              <a:t>: </a:t>
            </a:r>
            <a:r>
              <a:rPr lang="fi-FI" sz="2400" dirty="0" err="1"/>
              <a:t>Numerous</a:t>
            </a:r>
            <a:r>
              <a:rPr lang="fi-FI" sz="2400" dirty="0"/>
              <a:t> </a:t>
            </a:r>
            <a:r>
              <a:rPr lang="fi-FI" sz="2400" dirty="0" err="1"/>
              <a:t>hearings</a:t>
            </a:r>
            <a:r>
              <a:rPr lang="fi-FI" sz="2400" dirty="0"/>
              <a:t> </a:t>
            </a:r>
            <a:r>
              <a:rPr lang="fi-FI" sz="2400" dirty="0" err="1"/>
              <a:t>with</a:t>
            </a:r>
            <a:r>
              <a:rPr lang="fi-FI" sz="2400" dirty="0"/>
              <a:t> </a:t>
            </a:r>
            <a:r>
              <a:rPr lang="fi-FI" sz="2400" dirty="0" err="1"/>
              <a:t>Sámi</a:t>
            </a:r>
            <a:r>
              <a:rPr lang="fi-FI" sz="2400" dirty="0"/>
              <a:t> </a:t>
            </a:r>
            <a:r>
              <a:rPr lang="fi-FI" sz="2400" dirty="0" err="1"/>
              <a:t>communites</a:t>
            </a:r>
            <a:r>
              <a:rPr lang="fi-FI" sz="2400" dirty="0"/>
              <a:t>, </a:t>
            </a:r>
            <a:r>
              <a:rPr lang="fi-FI" sz="2400" dirty="0" err="1"/>
              <a:t>webropol</a:t>
            </a:r>
            <a:r>
              <a:rPr lang="fi-FI" sz="2400" dirty="0"/>
              <a:t> </a:t>
            </a:r>
            <a:r>
              <a:rPr lang="fi-FI" sz="2400" dirty="0" err="1"/>
              <a:t>questionnaire</a:t>
            </a:r>
            <a:r>
              <a:rPr lang="fi-FI" sz="2400" dirty="0"/>
              <a:t>, </a:t>
            </a:r>
            <a:r>
              <a:rPr lang="fi-FI" sz="2400" dirty="0" err="1"/>
              <a:t>Sámi</a:t>
            </a:r>
            <a:r>
              <a:rPr lang="fi-FI" sz="2400" dirty="0"/>
              <a:t> </a:t>
            </a:r>
            <a:r>
              <a:rPr lang="fi-FI" sz="2400" dirty="0" err="1"/>
              <a:t>Parliament</a:t>
            </a:r>
            <a:endParaRPr lang="fi-FI" sz="2400" dirty="0"/>
          </a:p>
          <a:p>
            <a:r>
              <a:rPr lang="en-US" sz="2400" dirty="0"/>
              <a:t>Consensus </a:t>
            </a:r>
            <a:r>
              <a:rPr lang="en-US" sz="2400" dirty="0" err="1"/>
              <a:t>princinple</a:t>
            </a:r>
            <a:endParaRPr lang="en-US" sz="2400" dirty="0"/>
          </a:p>
          <a:p>
            <a:endParaRPr lang="fi-FI" sz="2400" dirty="0"/>
          </a:p>
          <a:p>
            <a:pPr marL="0" indent="0">
              <a:buNone/>
            </a:pPr>
            <a:r>
              <a:rPr lang="fi-FI" sz="2400" dirty="0">
                <a:hlinkClick r:id="rId2"/>
              </a:rPr>
              <a:t>https://www.ulapland.fi/FI/Kotisivut/Saamelaisia-koskevan-tutkimuksen-eettiset-ohjeet-</a:t>
            </a:r>
            <a:endParaRPr lang="fi-FI" sz="2400" dirty="0"/>
          </a:p>
          <a:p>
            <a:pPr marL="0" indent="0">
              <a:buNone/>
            </a:pPr>
            <a:endParaRPr lang="fi-FI" sz="2400" dirty="0"/>
          </a:p>
          <a:p>
            <a:pPr marL="0" indent="0">
              <a:buNone/>
            </a:pPr>
            <a:endParaRPr lang="fi-FI" sz="2400" dirty="0"/>
          </a:p>
          <a:p>
            <a:endParaRPr lang="fi-FI" sz="2400" dirty="0"/>
          </a:p>
        </p:txBody>
      </p:sp>
    </p:spTree>
    <p:extLst>
      <p:ext uri="{BB962C8B-B14F-4D97-AF65-F5344CB8AC3E}">
        <p14:creationId xmlns:p14="http://schemas.microsoft.com/office/powerpoint/2010/main" val="1579943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B68F6E-8B29-E829-D578-0C0BF916332B}"/>
              </a:ext>
            </a:extLst>
          </p:cNvPr>
          <p:cNvSpPr>
            <a:spLocks noGrp="1"/>
          </p:cNvSpPr>
          <p:nvPr>
            <p:ph type="title"/>
          </p:nvPr>
        </p:nvSpPr>
        <p:spPr>
          <a:xfrm>
            <a:off x="809624" y="800100"/>
            <a:ext cx="7543801" cy="1402773"/>
          </a:xfrm>
        </p:spPr>
        <p:txBody>
          <a:bodyPr>
            <a:normAutofit/>
          </a:bodyPr>
          <a:lstStyle/>
          <a:p>
            <a:pPr algn="ctr"/>
            <a:r>
              <a:rPr lang="fi-FI" sz="2800" dirty="0" err="1"/>
              <a:t>Starting</a:t>
            </a:r>
            <a:r>
              <a:rPr lang="fi-FI" sz="2800" dirty="0"/>
              <a:t> </a:t>
            </a:r>
            <a:r>
              <a:rPr lang="fi-FI" sz="2800" dirty="0" err="1"/>
              <a:t>point</a:t>
            </a:r>
            <a:r>
              <a:rPr lang="fi-FI" sz="2800" dirty="0"/>
              <a:t> and </a:t>
            </a:r>
            <a:r>
              <a:rPr lang="fi-FI" sz="2800" dirty="0" err="1"/>
              <a:t>need</a:t>
            </a:r>
            <a:endParaRPr lang="fi-FI" sz="2800" dirty="0"/>
          </a:p>
        </p:txBody>
      </p:sp>
      <p:sp>
        <p:nvSpPr>
          <p:cNvPr id="3" name="Sisällön paikkamerkki 2">
            <a:extLst>
              <a:ext uri="{FF2B5EF4-FFF2-40B4-BE49-F238E27FC236}">
                <a16:creationId xmlns:a16="http://schemas.microsoft.com/office/drawing/2014/main" id="{0E27B0B1-5CC4-6B0C-97A7-C16C93F1677D}"/>
              </a:ext>
            </a:extLst>
          </p:cNvPr>
          <p:cNvSpPr>
            <a:spLocks noGrp="1"/>
          </p:cNvSpPr>
          <p:nvPr>
            <p:ph idx="1"/>
          </p:nvPr>
        </p:nvSpPr>
        <p:spPr>
          <a:xfrm>
            <a:off x="809624" y="2353733"/>
            <a:ext cx="7543801" cy="3704167"/>
          </a:xfrm>
        </p:spPr>
        <p:txBody>
          <a:bodyPr>
            <a:normAutofit/>
          </a:bodyPr>
          <a:lstStyle/>
          <a:p>
            <a:r>
              <a:rPr lang="en-US" sz="2400" dirty="0"/>
              <a:t>Shared sovereignty:</a:t>
            </a:r>
          </a:p>
          <a:p>
            <a:pPr lvl="1"/>
            <a:r>
              <a:rPr lang="en-US" sz="2000" dirty="0"/>
              <a:t>Sámi right to self-determination as an Indigenous people (Pl 17.3§) and </a:t>
            </a:r>
          </a:p>
          <a:p>
            <a:pPr lvl="1"/>
            <a:r>
              <a:rPr lang="en-US" sz="2000" dirty="0"/>
              <a:t>Freedom of science guaranteed by the Constitution (Pl 16§)</a:t>
            </a:r>
          </a:p>
          <a:p>
            <a:pPr marL="457200" lvl="1" indent="0">
              <a:buNone/>
            </a:pPr>
            <a:endParaRPr lang="en-US" sz="2400" dirty="0"/>
          </a:p>
          <a:p>
            <a:r>
              <a:rPr lang="en-US" sz="2400" dirty="0"/>
              <a:t>Historical and present-day disproportionate power structures, that affect the implementation and settings of research</a:t>
            </a:r>
            <a:endParaRPr lang="fi-FI" sz="2400" dirty="0"/>
          </a:p>
        </p:txBody>
      </p:sp>
    </p:spTree>
    <p:extLst>
      <p:ext uri="{BB962C8B-B14F-4D97-AF65-F5344CB8AC3E}">
        <p14:creationId xmlns:p14="http://schemas.microsoft.com/office/powerpoint/2010/main" val="2687265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AB9838-6288-D7DE-D4EB-184B55B55119}"/>
              </a:ext>
            </a:extLst>
          </p:cNvPr>
          <p:cNvSpPr>
            <a:spLocks noGrp="1"/>
          </p:cNvSpPr>
          <p:nvPr>
            <p:ph type="title"/>
          </p:nvPr>
        </p:nvSpPr>
        <p:spPr>
          <a:xfrm>
            <a:off x="800099" y="647700"/>
            <a:ext cx="7543801" cy="842433"/>
          </a:xfrm>
        </p:spPr>
        <p:txBody>
          <a:bodyPr>
            <a:normAutofit/>
          </a:bodyPr>
          <a:lstStyle/>
          <a:p>
            <a:pPr algn="ctr"/>
            <a:r>
              <a:rPr lang="fi-FI" sz="2800" dirty="0" err="1"/>
              <a:t>Objectives</a:t>
            </a:r>
            <a:r>
              <a:rPr lang="fi-FI" sz="2800" dirty="0"/>
              <a:t> and </a:t>
            </a:r>
            <a:r>
              <a:rPr lang="fi-FI" sz="2800" dirty="0" err="1"/>
              <a:t>application</a:t>
            </a:r>
            <a:endParaRPr lang="fi-FI" sz="2800" dirty="0"/>
          </a:p>
        </p:txBody>
      </p:sp>
      <p:sp>
        <p:nvSpPr>
          <p:cNvPr id="3" name="Sisällön paikkamerkki 2">
            <a:extLst>
              <a:ext uri="{FF2B5EF4-FFF2-40B4-BE49-F238E27FC236}">
                <a16:creationId xmlns:a16="http://schemas.microsoft.com/office/drawing/2014/main" id="{592CA15E-804A-43FF-46FE-A3E431DC973C}"/>
              </a:ext>
            </a:extLst>
          </p:cNvPr>
          <p:cNvSpPr>
            <a:spLocks noGrp="1"/>
          </p:cNvSpPr>
          <p:nvPr>
            <p:ph idx="1"/>
          </p:nvPr>
        </p:nvSpPr>
        <p:spPr>
          <a:xfrm>
            <a:off x="809624" y="1794933"/>
            <a:ext cx="7543801" cy="4262968"/>
          </a:xfrm>
        </p:spPr>
        <p:txBody>
          <a:bodyPr>
            <a:normAutofit/>
          </a:bodyPr>
          <a:lstStyle/>
          <a:p>
            <a:r>
              <a:rPr lang="fi-FI" sz="2000" dirty="0"/>
              <a:t>Building an </a:t>
            </a:r>
            <a:r>
              <a:rPr lang="fi-FI" sz="2000" dirty="0" err="1"/>
              <a:t>ethically</a:t>
            </a:r>
            <a:r>
              <a:rPr lang="fi-FI" sz="2000" dirty="0"/>
              <a:t> </a:t>
            </a:r>
            <a:r>
              <a:rPr lang="fi-FI" sz="2000" dirty="0" err="1"/>
              <a:t>better</a:t>
            </a:r>
            <a:r>
              <a:rPr lang="fi-FI" sz="2000" dirty="0"/>
              <a:t> </a:t>
            </a:r>
            <a:r>
              <a:rPr lang="fi-FI" sz="2000" dirty="0" err="1"/>
              <a:t>informed</a:t>
            </a:r>
            <a:r>
              <a:rPr lang="fi-FI" sz="2000" dirty="0"/>
              <a:t> </a:t>
            </a:r>
            <a:r>
              <a:rPr lang="fi-FI" sz="2000" dirty="0" err="1"/>
              <a:t>dialogue</a:t>
            </a:r>
            <a:r>
              <a:rPr lang="fi-FI" sz="2000" dirty="0"/>
              <a:t> </a:t>
            </a:r>
            <a:r>
              <a:rPr lang="fi-FI" sz="2000" dirty="0" err="1"/>
              <a:t>between</a:t>
            </a:r>
            <a:r>
              <a:rPr lang="fi-FI" sz="2000" dirty="0"/>
              <a:t> </a:t>
            </a:r>
            <a:r>
              <a:rPr lang="fi-FI" sz="2000" dirty="0" err="1"/>
              <a:t>the</a:t>
            </a:r>
            <a:r>
              <a:rPr lang="fi-FI" sz="2000" dirty="0"/>
              <a:t> </a:t>
            </a:r>
            <a:r>
              <a:rPr lang="fi-FI" sz="2000" dirty="0" err="1"/>
              <a:t>scientific</a:t>
            </a:r>
            <a:r>
              <a:rPr lang="fi-FI" sz="2000" dirty="0"/>
              <a:t> </a:t>
            </a:r>
            <a:r>
              <a:rPr lang="fi-FI" sz="2000" dirty="0" err="1"/>
              <a:t>community</a:t>
            </a:r>
            <a:r>
              <a:rPr lang="fi-FI" sz="2000" dirty="0"/>
              <a:t> and </a:t>
            </a:r>
            <a:r>
              <a:rPr lang="fi-FI" sz="2000" dirty="0" err="1"/>
              <a:t>the</a:t>
            </a:r>
            <a:r>
              <a:rPr lang="fi-FI" sz="2000" dirty="0"/>
              <a:t> </a:t>
            </a:r>
            <a:r>
              <a:rPr lang="fi-FI" sz="2000" dirty="0" err="1"/>
              <a:t>Sámi</a:t>
            </a:r>
            <a:r>
              <a:rPr lang="fi-FI" sz="2000" dirty="0"/>
              <a:t> </a:t>
            </a:r>
            <a:r>
              <a:rPr lang="fi-FI" sz="2000" dirty="0" err="1"/>
              <a:t>society</a:t>
            </a:r>
            <a:r>
              <a:rPr lang="fi-FI" sz="2000" dirty="0"/>
              <a:t> </a:t>
            </a:r>
          </a:p>
          <a:p>
            <a:r>
              <a:rPr lang="fi-FI" sz="2000" dirty="0" err="1"/>
              <a:t>Quality</a:t>
            </a:r>
            <a:r>
              <a:rPr lang="fi-FI" sz="2000" dirty="0"/>
              <a:t> of </a:t>
            </a:r>
            <a:r>
              <a:rPr lang="fi-FI" sz="2000" dirty="0" err="1"/>
              <a:t>research</a:t>
            </a:r>
            <a:endParaRPr lang="fi-FI" sz="2000" dirty="0"/>
          </a:p>
          <a:p>
            <a:pPr>
              <a:lnSpc>
                <a:spcPct val="110000"/>
              </a:lnSpc>
            </a:pPr>
            <a:r>
              <a:rPr lang="fi-FI" sz="2000" dirty="0"/>
              <a:t>C</a:t>
            </a:r>
            <a:r>
              <a:rPr lang="en-US" sz="2000" dirty="0" err="1"/>
              <a:t>reating</a:t>
            </a:r>
            <a:r>
              <a:rPr lang="en-US" sz="2000" dirty="0"/>
              <a:t> </a:t>
            </a:r>
            <a:r>
              <a:rPr lang="en-US" sz="2000" b="1" dirty="0"/>
              <a:t>culturally safe research conditions and implementation of research</a:t>
            </a:r>
            <a:r>
              <a:rPr lang="fi-FI" sz="2000" b="1" dirty="0"/>
              <a:t> </a:t>
            </a:r>
          </a:p>
          <a:p>
            <a:pPr lvl="1">
              <a:lnSpc>
                <a:spcPct val="110000"/>
              </a:lnSpc>
              <a:buFont typeface="Wingdings" panose="05000000000000000000" pitchFamily="2" charset="2"/>
              <a:buChar char="Ø"/>
            </a:pPr>
            <a:r>
              <a:rPr lang="fi-FI" sz="2000" b="1" dirty="0" err="1"/>
              <a:t>oadjebasvuohta</a:t>
            </a:r>
            <a:r>
              <a:rPr lang="fi-FI" sz="2000" dirty="0"/>
              <a:t> (</a:t>
            </a:r>
            <a:r>
              <a:rPr lang="fi-FI" sz="2000" dirty="0" err="1"/>
              <a:t>Northern</a:t>
            </a:r>
            <a:r>
              <a:rPr lang="fi-FI" sz="2000" dirty="0"/>
              <a:t> </a:t>
            </a:r>
            <a:r>
              <a:rPr lang="fi-FI" sz="2000" dirty="0" err="1"/>
              <a:t>Sámi</a:t>
            </a:r>
            <a:r>
              <a:rPr lang="fi-FI" sz="2000" dirty="0"/>
              <a:t>), </a:t>
            </a:r>
            <a:r>
              <a:rPr lang="fi-FI" sz="2000" b="1" dirty="0" err="1"/>
              <a:t>torvolâšvuotâ</a:t>
            </a:r>
            <a:r>
              <a:rPr lang="fi-FI" sz="2000" dirty="0"/>
              <a:t> (Inari </a:t>
            </a:r>
            <a:r>
              <a:rPr lang="fi-FI" sz="2000" dirty="0" err="1"/>
              <a:t>Saami</a:t>
            </a:r>
            <a:r>
              <a:rPr lang="fi-FI" sz="2000" dirty="0"/>
              <a:t>) and </a:t>
            </a:r>
            <a:r>
              <a:rPr lang="fi-FI" sz="2000" b="1" dirty="0" err="1"/>
              <a:t>staanvuõtt</a:t>
            </a:r>
            <a:r>
              <a:rPr lang="fi-FI" sz="2000" b="1" dirty="0"/>
              <a:t> </a:t>
            </a:r>
            <a:r>
              <a:rPr lang="fi-FI" sz="2000" dirty="0"/>
              <a:t>(</a:t>
            </a:r>
            <a:r>
              <a:rPr lang="fi-FI" sz="2000" dirty="0" err="1"/>
              <a:t>Skolt</a:t>
            </a:r>
            <a:r>
              <a:rPr lang="fi-FI" sz="2000" dirty="0"/>
              <a:t> </a:t>
            </a:r>
            <a:r>
              <a:rPr lang="fi-FI" sz="2000" dirty="0" err="1"/>
              <a:t>Saami</a:t>
            </a:r>
            <a:r>
              <a:rPr lang="fi-FI" sz="2000" dirty="0"/>
              <a:t>)</a:t>
            </a:r>
          </a:p>
          <a:p>
            <a:pPr marL="457200" lvl="1" indent="0">
              <a:lnSpc>
                <a:spcPct val="110000"/>
              </a:lnSpc>
              <a:buNone/>
            </a:pPr>
            <a:endParaRPr lang="en-US" sz="2000" dirty="0"/>
          </a:p>
          <a:p>
            <a:r>
              <a:rPr lang="fi-FI" sz="2000" dirty="0" err="1"/>
              <a:t>Living</a:t>
            </a:r>
            <a:r>
              <a:rPr lang="fi-FI" sz="2000" dirty="0"/>
              <a:t> </a:t>
            </a:r>
            <a:r>
              <a:rPr lang="fi-FI" sz="2000" dirty="0" err="1"/>
              <a:t>document</a:t>
            </a:r>
            <a:r>
              <a:rPr lang="fi-FI" sz="2000" dirty="0"/>
              <a:t>; to </a:t>
            </a:r>
            <a:r>
              <a:rPr lang="fi-FI" sz="2000" dirty="0" err="1"/>
              <a:t>be</a:t>
            </a:r>
            <a:r>
              <a:rPr lang="fi-FI" sz="2000" dirty="0"/>
              <a:t> </a:t>
            </a:r>
            <a:r>
              <a:rPr lang="fi-FI" sz="2000" dirty="0" err="1"/>
              <a:t>updated</a:t>
            </a:r>
            <a:r>
              <a:rPr lang="fi-FI" sz="2000" dirty="0"/>
              <a:t> </a:t>
            </a:r>
            <a:r>
              <a:rPr lang="fi-FI" sz="2000" dirty="0" err="1"/>
              <a:t>according</a:t>
            </a:r>
            <a:r>
              <a:rPr lang="fi-FI" sz="2000" dirty="0"/>
              <a:t> to </a:t>
            </a:r>
            <a:r>
              <a:rPr lang="fi-FI" sz="2000" dirty="0" err="1"/>
              <a:t>the</a:t>
            </a:r>
            <a:r>
              <a:rPr lang="fi-FI" sz="2000" dirty="0"/>
              <a:t> </a:t>
            </a:r>
            <a:r>
              <a:rPr lang="fi-FI" sz="2000" dirty="0" err="1"/>
              <a:t>changing</a:t>
            </a:r>
            <a:r>
              <a:rPr lang="fi-FI" sz="2000" dirty="0"/>
              <a:t> </a:t>
            </a:r>
            <a:r>
              <a:rPr lang="fi-FI" sz="2000" dirty="0" err="1"/>
              <a:t>situation</a:t>
            </a:r>
            <a:r>
              <a:rPr lang="fi-FI" sz="2000" dirty="0"/>
              <a:t> and </a:t>
            </a:r>
            <a:r>
              <a:rPr lang="fi-FI" sz="2000" dirty="0" err="1"/>
              <a:t>needs</a:t>
            </a:r>
            <a:endParaRPr lang="fi-FI" sz="2000" dirty="0"/>
          </a:p>
        </p:txBody>
      </p:sp>
    </p:spTree>
    <p:extLst>
      <p:ext uri="{BB962C8B-B14F-4D97-AF65-F5344CB8AC3E}">
        <p14:creationId xmlns:p14="http://schemas.microsoft.com/office/powerpoint/2010/main" val="3870502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79A5B8-1314-5F6B-98A4-CDDE5C6FC2C0}"/>
              </a:ext>
            </a:extLst>
          </p:cNvPr>
          <p:cNvSpPr>
            <a:spLocks noGrp="1"/>
          </p:cNvSpPr>
          <p:nvPr>
            <p:ph type="title"/>
          </p:nvPr>
        </p:nvSpPr>
        <p:spPr/>
        <p:txBody>
          <a:bodyPr>
            <a:noAutofit/>
          </a:bodyPr>
          <a:lstStyle/>
          <a:p>
            <a:r>
              <a:rPr lang="fi-FI" sz="2800" dirty="0"/>
              <a:t>4 </a:t>
            </a:r>
            <a:r>
              <a:rPr lang="fi-FI" sz="2800" dirty="0" err="1"/>
              <a:t>Sámi</a:t>
            </a:r>
            <a:r>
              <a:rPr lang="fi-FI" sz="2800" dirty="0"/>
              <a:t> </a:t>
            </a:r>
            <a:r>
              <a:rPr lang="fi-FI" sz="2800" dirty="0" err="1"/>
              <a:t>values</a:t>
            </a:r>
            <a:r>
              <a:rPr lang="fi-FI" sz="2800" dirty="0"/>
              <a:t> - </a:t>
            </a:r>
            <a:r>
              <a:rPr lang="fi-FI" sz="2800" dirty="0" err="1"/>
              <a:t>Four</a:t>
            </a:r>
            <a:r>
              <a:rPr lang="fi-FI" sz="2800" dirty="0"/>
              <a:t> </a:t>
            </a:r>
            <a:r>
              <a:rPr lang="fi-FI" sz="2800" dirty="0" err="1"/>
              <a:t>G’s</a:t>
            </a:r>
            <a:endParaRPr lang="fi-FI" sz="2800" dirty="0"/>
          </a:p>
        </p:txBody>
      </p:sp>
      <p:sp>
        <p:nvSpPr>
          <p:cNvPr id="3" name="Sisällön paikkamerkki 2">
            <a:extLst>
              <a:ext uri="{FF2B5EF4-FFF2-40B4-BE49-F238E27FC236}">
                <a16:creationId xmlns:a16="http://schemas.microsoft.com/office/drawing/2014/main" id="{989D43C3-E480-8E73-2213-7CD221D25E7E}"/>
              </a:ext>
            </a:extLst>
          </p:cNvPr>
          <p:cNvSpPr>
            <a:spLocks noGrp="1"/>
          </p:cNvSpPr>
          <p:nvPr>
            <p:ph idx="1"/>
          </p:nvPr>
        </p:nvSpPr>
        <p:spPr>
          <a:xfrm>
            <a:off x="809625" y="2209800"/>
            <a:ext cx="7543801" cy="3848102"/>
          </a:xfrm>
        </p:spPr>
        <p:txBody>
          <a:bodyPr>
            <a:normAutofit/>
          </a:bodyPr>
          <a:lstStyle/>
          <a:p>
            <a:pPr marL="457200" indent="-457200">
              <a:buAutoNum type="arabicPeriod"/>
            </a:pPr>
            <a:r>
              <a:rPr lang="fi-FI" sz="2000" b="1" dirty="0" err="1">
                <a:solidFill>
                  <a:schemeClr val="accent1"/>
                </a:solidFill>
              </a:rPr>
              <a:t>Gulahallan</a:t>
            </a:r>
            <a:r>
              <a:rPr lang="fi-FI" sz="2000" b="1" dirty="0">
                <a:solidFill>
                  <a:schemeClr val="accent1"/>
                </a:solidFill>
              </a:rPr>
              <a:t> / </a:t>
            </a:r>
            <a:r>
              <a:rPr lang="fi-FI" sz="2000" b="1" dirty="0" err="1">
                <a:solidFill>
                  <a:schemeClr val="accent1"/>
                </a:solidFill>
              </a:rPr>
              <a:t>Addiittâllâm</a:t>
            </a:r>
            <a:r>
              <a:rPr lang="fi-FI" sz="2000" b="1" dirty="0">
                <a:solidFill>
                  <a:schemeClr val="accent1"/>
                </a:solidFill>
              </a:rPr>
              <a:t> / </a:t>
            </a:r>
            <a:r>
              <a:rPr lang="fi-FI" sz="2000" b="1" dirty="0" err="1">
                <a:solidFill>
                  <a:schemeClr val="accent1"/>
                </a:solidFill>
              </a:rPr>
              <a:t>Kulstõõllmõš</a:t>
            </a:r>
            <a:endParaRPr lang="fi-FI" sz="2000" b="1" dirty="0">
              <a:solidFill>
                <a:schemeClr val="accent1"/>
              </a:solidFill>
            </a:endParaRPr>
          </a:p>
          <a:p>
            <a:pPr marL="457200" indent="-457200">
              <a:buAutoNum type="arabicPeriod"/>
            </a:pPr>
            <a:endParaRPr lang="fi-FI" sz="2000" dirty="0"/>
          </a:p>
          <a:p>
            <a:pPr marL="0" indent="0">
              <a:buNone/>
            </a:pPr>
            <a:r>
              <a:rPr lang="fi-FI" sz="2000" dirty="0" err="1">
                <a:solidFill>
                  <a:schemeClr val="accent1"/>
                </a:solidFill>
              </a:rPr>
              <a:t>Reciprocal</a:t>
            </a:r>
            <a:r>
              <a:rPr lang="fi-FI" sz="2000" dirty="0">
                <a:solidFill>
                  <a:schemeClr val="accent1"/>
                </a:solidFill>
              </a:rPr>
              <a:t> </a:t>
            </a:r>
            <a:r>
              <a:rPr lang="fi-FI" sz="2000" dirty="0" err="1">
                <a:solidFill>
                  <a:schemeClr val="accent1"/>
                </a:solidFill>
              </a:rPr>
              <a:t>communication</a:t>
            </a:r>
            <a:r>
              <a:rPr lang="fi-FI" sz="2000" dirty="0">
                <a:solidFill>
                  <a:schemeClr val="accent1"/>
                </a:solidFill>
              </a:rPr>
              <a:t> and </a:t>
            </a:r>
            <a:r>
              <a:rPr lang="fi-FI" sz="2000" dirty="0" err="1">
                <a:solidFill>
                  <a:schemeClr val="accent1"/>
                </a:solidFill>
              </a:rPr>
              <a:t>engagement</a:t>
            </a:r>
            <a:r>
              <a:rPr lang="fi-FI" sz="2000" dirty="0">
                <a:solidFill>
                  <a:schemeClr val="accent1"/>
                </a:solidFill>
              </a:rPr>
              <a:t>: a</a:t>
            </a:r>
            <a:r>
              <a:rPr lang="en-US" sz="2000" dirty="0">
                <a:solidFill>
                  <a:schemeClr val="accent1"/>
                </a:solidFill>
              </a:rPr>
              <a:t> traditional Sámi way of interacting </a:t>
            </a:r>
          </a:p>
          <a:p>
            <a:pPr marL="0" indent="0">
              <a:buNone/>
            </a:pPr>
            <a:endParaRPr lang="en-US" sz="2000" dirty="0"/>
          </a:p>
          <a:p>
            <a:r>
              <a:rPr lang="en-US" sz="2000" dirty="0"/>
              <a:t>Active listening, mutual understanding </a:t>
            </a:r>
          </a:p>
          <a:p>
            <a:r>
              <a:rPr lang="en-US" sz="2000" dirty="0"/>
              <a:t>Relationships based on trust</a:t>
            </a:r>
          </a:p>
          <a:p>
            <a:r>
              <a:rPr lang="en-US" sz="2000" dirty="0"/>
              <a:t>Aiming for </a:t>
            </a:r>
            <a:r>
              <a:rPr lang="en-US" sz="2000" dirty="0" err="1"/>
              <a:t>oadjebasvuohta</a:t>
            </a:r>
            <a:r>
              <a:rPr lang="en-US" sz="2000" dirty="0"/>
              <a:t> (cultural safety)</a:t>
            </a:r>
          </a:p>
          <a:p>
            <a:endParaRPr lang="fi-FI" sz="2400" dirty="0"/>
          </a:p>
        </p:txBody>
      </p:sp>
    </p:spTree>
    <p:extLst>
      <p:ext uri="{BB962C8B-B14F-4D97-AF65-F5344CB8AC3E}">
        <p14:creationId xmlns:p14="http://schemas.microsoft.com/office/powerpoint/2010/main" val="2179833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240F39E0-3E55-D152-C147-4CD20B991B04}"/>
              </a:ext>
            </a:extLst>
          </p:cNvPr>
          <p:cNvSpPr>
            <a:spLocks noGrp="1"/>
          </p:cNvSpPr>
          <p:nvPr>
            <p:ph type="title"/>
          </p:nvPr>
        </p:nvSpPr>
        <p:spPr>
          <a:xfrm>
            <a:off x="809624" y="800099"/>
            <a:ext cx="7543801" cy="1724891"/>
          </a:xfrm>
        </p:spPr>
        <p:txBody>
          <a:bodyPr>
            <a:normAutofit fontScale="90000"/>
          </a:bodyPr>
          <a:lstStyle/>
          <a:p>
            <a:r>
              <a:rPr lang="fi-FI" sz="2700" b="1" dirty="0">
                <a:effectLst/>
                <a:latin typeface="+mn-lt"/>
                <a:ea typeface="Cambria" panose="02040503050406030204" pitchFamily="18" charset="0"/>
                <a:cs typeface="Arial" panose="020B0604020202020204" pitchFamily="34" charset="0"/>
              </a:rPr>
              <a:t>2.Guorahallan ja vihkkedallan / Kuorâttâllâm já viekkiistâllâm/ Tuʹmmstõõllmõš ja vieʹssõõllmõš</a:t>
            </a:r>
            <a:br>
              <a:rPr lang="fi-FI" sz="2700" dirty="0">
                <a:effectLst/>
                <a:latin typeface="+mn-lt"/>
                <a:ea typeface="Cambria" panose="02040503050406030204" pitchFamily="18" charset="0"/>
                <a:cs typeface="Arial" panose="020B0604020202020204" pitchFamily="34" charset="0"/>
              </a:rPr>
            </a:br>
            <a:r>
              <a:rPr lang="fi-FI" sz="2700" dirty="0">
                <a:effectLst/>
                <a:latin typeface="+mn-lt"/>
                <a:ea typeface="Cambria" panose="02040503050406030204" pitchFamily="18" charset="0"/>
                <a:cs typeface="Arial" panose="020B0604020202020204" pitchFamily="34" charset="0"/>
              </a:rPr>
              <a:t> </a:t>
            </a:r>
            <a:br>
              <a:rPr lang="fi-FI" sz="2400" dirty="0">
                <a:effectLst/>
                <a:latin typeface="+mn-lt"/>
                <a:ea typeface="Cambria" panose="02040503050406030204" pitchFamily="18" charset="0"/>
                <a:cs typeface="Arial" panose="020B0604020202020204" pitchFamily="34" charset="0"/>
              </a:rPr>
            </a:br>
            <a:r>
              <a:rPr lang="en-US" sz="2400" dirty="0">
                <a:effectLst/>
                <a:latin typeface="+mn-lt"/>
                <a:ea typeface="Cambria" panose="02040503050406030204" pitchFamily="18" charset="0"/>
                <a:cs typeface="Arial" panose="020B0604020202020204" pitchFamily="34" charset="0"/>
              </a:rPr>
              <a:t>Assessment of the Benefits and Risks</a:t>
            </a:r>
            <a:r>
              <a:rPr lang="en-US" sz="2400" dirty="0"/>
              <a:t> of Research and the Positionality of the Researcher</a:t>
            </a:r>
            <a:endParaRPr lang="fi-FI" sz="2400" dirty="0"/>
          </a:p>
        </p:txBody>
      </p:sp>
      <p:sp>
        <p:nvSpPr>
          <p:cNvPr id="5" name="Sisällön paikkamerkki 4">
            <a:extLst>
              <a:ext uri="{FF2B5EF4-FFF2-40B4-BE49-F238E27FC236}">
                <a16:creationId xmlns:a16="http://schemas.microsoft.com/office/drawing/2014/main" id="{C640AE38-267D-807F-C773-489DD76DD5BB}"/>
              </a:ext>
            </a:extLst>
          </p:cNvPr>
          <p:cNvSpPr>
            <a:spLocks noGrp="1"/>
          </p:cNvSpPr>
          <p:nvPr>
            <p:ph idx="1"/>
          </p:nvPr>
        </p:nvSpPr>
        <p:spPr>
          <a:xfrm>
            <a:off x="809624" y="3008671"/>
            <a:ext cx="7543801" cy="3049229"/>
          </a:xfrm>
        </p:spPr>
        <p:txBody>
          <a:bodyPr>
            <a:normAutofit/>
          </a:bodyPr>
          <a:lstStyle/>
          <a:p>
            <a:r>
              <a:rPr lang="en-US" sz="2400" dirty="0"/>
              <a:t>Locating the researcher's position and reflecting on the research tradition  </a:t>
            </a:r>
          </a:p>
          <a:p>
            <a:r>
              <a:rPr lang="en-US" sz="2400" dirty="0"/>
              <a:t>Consideration from several perspectives: relevance, collective risks and harms </a:t>
            </a:r>
          </a:p>
          <a:p>
            <a:r>
              <a:rPr lang="en-US" sz="2400" dirty="0"/>
              <a:t>Reflecting on the research questions, theoretical framework and methods from the perspective of the Sámi people</a:t>
            </a:r>
            <a:endParaRPr lang="fi-FI" sz="2400" dirty="0"/>
          </a:p>
        </p:txBody>
      </p:sp>
    </p:spTree>
    <p:extLst>
      <p:ext uri="{BB962C8B-B14F-4D97-AF65-F5344CB8AC3E}">
        <p14:creationId xmlns:p14="http://schemas.microsoft.com/office/powerpoint/2010/main" val="2538424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979A5B8-1314-5F6B-98A4-CDDE5C6FC2C0}"/>
              </a:ext>
            </a:extLst>
          </p:cNvPr>
          <p:cNvSpPr>
            <a:spLocks noGrp="1"/>
          </p:cNvSpPr>
          <p:nvPr>
            <p:ph type="title"/>
          </p:nvPr>
        </p:nvSpPr>
        <p:spPr/>
        <p:txBody>
          <a:bodyPr>
            <a:normAutofit fontScale="90000"/>
          </a:bodyPr>
          <a:lstStyle/>
          <a:p>
            <a:r>
              <a:rPr lang="fi-FI" sz="2400" b="1" dirty="0"/>
              <a:t>3. </a:t>
            </a:r>
            <a:r>
              <a:rPr lang="fi-FI" sz="2400" b="1" dirty="0" err="1"/>
              <a:t>Gudnejahttin</a:t>
            </a:r>
            <a:r>
              <a:rPr lang="fi-FI" sz="2400" b="1" dirty="0"/>
              <a:t> ja árvvusatnin / Kunnijâttem já áárvustanneem / Ciistâst da äärvast </a:t>
            </a:r>
            <a:r>
              <a:rPr lang="fi-FI" sz="2400" b="1" dirty="0" err="1"/>
              <a:t>âânnmõš</a:t>
            </a:r>
            <a:r>
              <a:rPr lang="fi-FI" sz="2400" b="1" dirty="0"/>
              <a:t> </a:t>
            </a:r>
            <a:br>
              <a:rPr lang="fi-FI" sz="2400" b="1" dirty="0"/>
            </a:br>
            <a:br>
              <a:rPr lang="fi-FI" sz="2400" dirty="0"/>
            </a:br>
            <a:r>
              <a:rPr lang="en-US" sz="2400" dirty="0"/>
              <a:t>Appreciation of and Respect for Sámi Society and Knowledge</a:t>
            </a:r>
            <a:endParaRPr lang="fi-FI" sz="2400" dirty="0"/>
          </a:p>
        </p:txBody>
      </p:sp>
      <p:sp>
        <p:nvSpPr>
          <p:cNvPr id="3" name="Sisällön paikkamerkki 2">
            <a:extLst>
              <a:ext uri="{FF2B5EF4-FFF2-40B4-BE49-F238E27FC236}">
                <a16:creationId xmlns:a16="http://schemas.microsoft.com/office/drawing/2014/main" id="{989D43C3-E480-8E73-2213-7CD221D25E7E}"/>
              </a:ext>
            </a:extLst>
          </p:cNvPr>
          <p:cNvSpPr>
            <a:spLocks noGrp="1"/>
          </p:cNvSpPr>
          <p:nvPr>
            <p:ph idx="1"/>
          </p:nvPr>
        </p:nvSpPr>
        <p:spPr>
          <a:xfrm>
            <a:off x="809624" y="3057832"/>
            <a:ext cx="7543801" cy="3000068"/>
          </a:xfrm>
        </p:spPr>
        <p:txBody>
          <a:bodyPr>
            <a:normAutofit/>
          </a:bodyPr>
          <a:lstStyle/>
          <a:p>
            <a:r>
              <a:rPr lang="en-US" sz="2400" dirty="0"/>
              <a:t>Respect for Sámi culture and society (recognition, practical applications)</a:t>
            </a:r>
          </a:p>
          <a:p>
            <a:r>
              <a:rPr lang="en-US" sz="2400" dirty="0"/>
              <a:t>Acknowledging and recognizing the Sámi languages,  and Sámi knowledge, traditions and rights </a:t>
            </a:r>
          </a:p>
          <a:p>
            <a:r>
              <a:rPr lang="en-US" sz="2400" dirty="0"/>
              <a:t>Respect the Sámi land relations and social relations, including traditional governance institutions</a:t>
            </a:r>
          </a:p>
          <a:p>
            <a:r>
              <a:rPr lang="en-US" sz="2400" dirty="0"/>
              <a:t>Treating Sámi people as equal partners</a:t>
            </a:r>
            <a:endParaRPr lang="fi-FI" sz="2400" dirty="0"/>
          </a:p>
        </p:txBody>
      </p:sp>
    </p:spTree>
    <p:extLst>
      <p:ext uri="{BB962C8B-B14F-4D97-AF65-F5344CB8AC3E}">
        <p14:creationId xmlns:p14="http://schemas.microsoft.com/office/powerpoint/2010/main" val="418644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9E07C-6AB2-B2F4-1F0F-3AAA4E970940}"/>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592E523B-E9F6-5508-CDE2-4DAD666803C0}"/>
              </a:ext>
            </a:extLst>
          </p:cNvPr>
          <p:cNvSpPr>
            <a:spLocks noGrp="1"/>
          </p:cNvSpPr>
          <p:nvPr>
            <p:ph type="title"/>
          </p:nvPr>
        </p:nvSpPr>
        <p:spPr>
          <a:xfrm>
            <a:off x="809624" y="800100"/>
            <a:ext cx="7543801" cy="334433"/>
          </a:xfrm>
        </p:spPr>
        <p:txBody>
          <a:bodyPr>
            <a:normAutofit fontScale="90000"/>
          </a:bodyPr>
          <a:lstStyle/>
          <a:p>
            <a:br>
              <a:rPr lang="fi-FI" sz="2800" b="1" dirty="0"/>
            </a:br>
            <a:br>
              <a:rPr lang="fi-FI" sz="2800" b="1" dirty="0"/>
            </a:br>
            <a:br>
              <a:rPr lang="fi-FI" sz="2800" b="1" dirty="0"/>
            </a:br>
            <a:br>
              <a:rPr lang="fi-FI" sz="2800" b="1" dirty="0"/>
            </a:br>
            <a:br>
              <a:rPr lang="fi-FI" sz="2800" b="1" dirty="0"/>
            </a:br>
            <a:br>
              <a:rPr lang="fi-FI" sz="2800" b="1" dirty="0"/>
            </a:br>
            <a:r>
              <a:rPr lang="fi-FI" sz="2800" b="1" dirty="0"/>
              <a:t>4. </a:t>
            </a:r>
            <a:r>
              <a:rPr lang="fi-FI" sz="2800" b="1" dirty="0" err="1"/>
              <a:t>Geatnegasvuohta</a:t>
            </a:r>
            <a:r>
              <a:rPr lang="fi-FI" sz="2800" b="1" dirty="0"/>
              <a:t> </a:t>
            </a:r>
            <a:r>
              <a:rPr lang="fi-FI" sz="2800" b="1" dirty="0" err="1"/>
              <a:t>dieđu</a:t>
            </a:r>
            <a:r>
              <a:rPr lang="fi-FI" sz="2800" b="1" dirty="0"/>
              <a:t> </a:t>
            </a:r>
            <a:r>
              <a:rPr lang="fi-FI" sz="2800" b="1" dirty="0" err="1"/>
              <a:t>máhcaheapmái</a:t>
            </a:r>
            <a:r>
              <a:rPr lang="fi-FI" sz="2800" b="1" dirty="0"/>
              <a:t> ja </a:t>
            </a:r>
            <a:r>
              <a:rPr lang="fi-FI" sz="2800" b="1" dirty="0" err="1"/>
              <a:t>juohkimii</a:t>
            </a:r>
            <a:r>
              <a:rPr lang="fi-FI" sz="2800" b="1" dirty="0"/>
              <a:t> /</a:t>
            </a:r>
            <a:br>
              <a:rPr lang="fi-FI" sz="2800" b="1" dirty="0"/>
            </a:br>
            <a:r>
              <a:rPr lang="fi-FI" sz="2800" b="1" dirty="0" err="1"/>
              <a:t>Kenigâsvuotâ</a:t>
            </a:r>
            <a:r>
              <a:rPr lang="fi-FI" sz="2800" b="1" dirty="0"/>
              <a:t> </a:t>
            </a:r>
            <a:r>
              <a:rPr lang="fi-FI" sz="2800" b="1" dirty="0" err="1"/>
              <a:t>macâttiđ</a:t>
            </a:r>
            <a:r>
              <a:rPr lang="fi-FI" sz="2800" b="1" dirty="0"/>
              <a:t> </a:t>
            </a:r>
            <a:r>
              <a:rPr lang="fi-FI" sz="2800" b="1" dirty="0" err="1"/>
              <a:t>já</a:t>
            </a:r>
            <a:r>
              <a:rPr lang="fi-FI" sz="2800" b="1" dirty="0"/>
              <a:t> </a:t>
            </a:r>
            <a:r>
              <a:rPr lang="fi-FI" sz="2800" b="1" dirty="0" err="1"/>
              <a:t>jyehiđ</a:t>
            </a:r>
            <a:r>
              <a:rPr lang="fi-FI" sz="2800" b="1" dirty="0"/>
              <a:t> </a:t>
            </a:r>
            <a:r>
              <a:rPr lang="fi-FI" sz="2800" b="1" dirty="0" err="1"/>
              <a:t>tiäđu</a:t>
            </a:r>
            <a:r>
              <a:rPr lang="fi-FI" sz="2800" b="1" dirty="0"/>
              <a:t> /</a:t>
            </a:r>
            <a:br>
              <a:rPr lang="fi-FI" sz="2800" b="1" dirty="0"/>
            </a:br>
            <a:r>
              <a:rPr lang="fi-FI" sz="2800" b="1" dirty="0" err="1"/>
              <a:t>Õõlǥtemvuõtt</a:t>
            </a:r>
            <a:r>
              <a:rPr lang="fi-FI" sz="2800" b="1" dirty="0"/>
              <a:t> </a:t>
            </a:r>
            <a:r>
              <a:rPr lang="fi-FI" sz="2800" b="1" dirty="0" err="1"/>
              <a:t>teâđ</a:t>
            </a:r>
            <a:r>
              <a:rPr lang="fi-FI" sz="2800" b="1" dirty="0"/>
              <a:t> </a:t>
            </a:r>
            <a:r>
              <a:rPr lang="fi-FI" sz="2800" b="1" dirty="0" err="1"/>
              <a:t>maacctummša</a:t>
            </a:r>
            <a:r>
              <a:rPr lang="fi-FI" sz="2800" b="1" dirty="0"/>
              <a:t> da </a:t>
            </a:r>
            <a:r>
              <a:rPr lang="fi-FI" sz="2800" b="1" dirty="0" err="1"/>
              <a:t>juâkkmõʹšše</a:t>
            </a:r>
            <a:br>
              <a:rPr lang="fi-FI" sz="2800" dirty="0"/>
            </a:br>
            <a:br>
              <a:rPr lang="fi-FI" sz="2800" b="1" dirty="0"/>
            </a:br>
            <a:br>
              <a:rPr lang="fi-FI" sz="2800" dirty="0"/>
            </a:br>
            <a:r>
              <a:rPr lang="fi-FI" sz="2800" dirty="0" err="1"/>
              <a:t>Obligation</a:t>
            </a:r>
            <a:r>
              <a:rPr lang="fi-FI" sz="2800" dirty="0"/>
              <a:t> to Return and </a:t>
            </a:r>
            <a:r>
              <a:rPr lang="fi-FI" sz="2800" dirty="0" err="1"/>
              <a:t>Share</a:t>
            </a:r>
            <a:r>
              <a:rPr lang="fi-FI" sz="2800" dirty="0"/>
              <a:t> </a:t>
            </a:r>
            <a:r>
              <a:rPr lang="fi-FI" sz="2800" dirty="0" err="1"/>
              <a:t>the</a:t>
            </a:r>
            <a:r>
              <a:rPr lang="fi-FI" sz="2800" dirty="0"/>
              <a:t> </a:t>
            </a:r>
            <a:r>
              <a:rPr lang="fi-FI" sz="2800" dirty="0" err="1"/>
              <a:t>Information</a:t>
            </a:r>
            <a:endParaRPr lang="fi-FI" sz="2800" dirty="0"/>
          </a:p>
        </p:txBody>
      </p:sp>
      <p:sp>
        <p:nvSpPr>
          <p:cNvPr id="3" name="Sisällön paikkamerkki 2">
            <a:extLst>
              <a:ext uri="{FF2B5EF4-FFF2-40B4-BE49-F238E27FC236}">
                <a16:creationId xmlns:a16="http://schemas.microsoft.com/office/drawing/2014/main" id="{2558B044-20F6-6BA1-48EA-65342F0536EC}"/>
              </a:ext>
            </a:extLst>
          </p:cNvPr>
          <p:cNvSpPr>
            <a:spLocks noGrp="1"/>
          </p:cNvSpPr>
          <p:nvPr>
            <p:ph idx="1"/>
          </p:nvPr>
        </p:nvSpPr>
        <p:spPr>
          <a:xfrm>
            <a:off x="809624" y="2209801"/>
            <a:ext cx="7543801" cy="3848100"/>
          </a:xfrm>
        </p:spPr>
        <p:txBody>
          <a:bodyPr>
            <a:normAutofit lnSpcReduction="10000"/>
          </a:bodyPr>
          <a:lstStyle/>
          <a:p>
            <a:pPr marL="457200" lvl="1" indent="0">
              <a:lnSpc>
                <a:spcPct val="100000"/>
              </a:lnSpc>
              <a:buNone/>
            </a:pPr>
            <a:endParaRPr lang="en-US" sz="2000" dirty="0"/>
          </a:p>
          <a:p>
            <a:pPr lvl="1">
              <a:lnSpc>
                <a:spcPct val="100000"/>
              </a:lnSpc>
            </a:pPr>
            <a:endParaRPr lang="en-US" sz="2000" dirty="0"/>
          </a:p>
          <a:p>
            <a:pPr lvl="1">
              <a:lnSpc>
                <a:spcPct val="100000"/>
              </a:lnSpc>
            </a:pPr>
            <a:endParaRPr lang="en-US" sz="2000" dirty="0"/>
          </a:p>
          <a:p>
            <a:pPr lvl="1">
              <a:lnSpc>
                <a:spcPct val="100000"/>
              </a:lnSpc>
            </a:pPr>
            <a:endParaRPr lang="en-US" sz="2000" dirty="0"/>
          </a:p>
          <a:p>
            <a:pPr marL="457200" lvl="1" indent="0">
              <a:lnSpc>
                <a:spcPct val="100000"/>
              </a:lnSpc>
              <a:buNone/>
            </a:pPr>
            <a:endParaRPr lang="en-US" sz="2000" dirty="0"/>
          </a:p>
          <a:p>
            <a:pPr lvl="1">
              <a:lnSpc>
                <a:spcPct val="100000"/>
              </a:lnSpc>
            </a:pPr>
            <a:r>
              <a:rPr lang="en-US" sz="2000" dirty="0"/>
              <a:t>Responsibility and duty towards Sámi society and living environment </a:t>
            </a:r>
          </a:p>
          <a:p>
            <a:pPr lvl="1">
              <a:lnSpc>
                <a:spcPct val="100000"/>
              </a:lnSpc>
            </a:pPr>
            <a:r>
              <a:rPr lang="en-US" sz="2000" dirty="0"/>
              <a:t>Responsibility and obligation to share the research results with the Sámi community that participated in the research</a:t>
            </a:r>
          </a:p>
          <a:p>
            <a:pPr marL="457200" lvl="1" indent="0">
              <a:lnSpc>
                <a:spcPct val="100000"/>
              </a:lnSpc>
              <a:buNone/>
            </a:pPr>
            <a:r>
              <a:rPr lang="en-US" sz="2000" dirty="0"/>
              <a:t>(communal ownership of data, access to, decision making of use)</a:t>
            </a:r>
            <a:endParaRPr lang="fi-FI" sz="2000" dirty="0"/>
          </a:p>
          <a:p>
            <a:endParaRPr lang="fi-FI" sz="2000" dirty="0"/>
          </a:p>
        </p:txBody>
      </p:sp>
    </p:spTree>
    <p:extLst>
      <p:ext uri="{BB962C8B-B14F-4D97-AF65-F5344CB8AC3E}">
        <p14:creationId xmlns:p14="http://schemas.microsoft.com/office/powerpoint/2010/main" val="3264619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D9F65BE-4AA1-41C2-6A2B-616405908031}"/>
              </a:ext>
            </a:extLst>
          </p:cNvPr>
          <p:cNvSpPr>
            <a:spLocks noGrp="1"/>
          </p:cNvSpPr>
          <p:nvPr>
            <p:ph type="title"/>
          </p:nvPr>
        </p:nvSpPr>
        <p:spPr>
          <a:xfrm>
            <a:off x="809625" y="800100"/>
            <a:ext cx="7543801" cy="876300"/>
          </a:xfrm>
        </p:spPr>
        <p:txBody>
          <a:bodyPr anchor="ctr">
            <a:normAutofit/>
          </a:bodyPr>
          <a:lstStyle/>
          <a:p>
            <a:r>
              <a:rPr lang="fi-FI" dirty="0"/>
              <a:t>Main </a:t>
            </a:r>
            <a:r>
              <a:rPr lang="fi-FI" dirty="0" err="1"/>
              <a:t>notes</a:t>
            </a:r>
            <a:endParaRPr lang="fi-FI" dirty="0"/>
          </a:p>
        </p:txBody>
      </p:sp>
      <p:sp>
        <p:nvSpPr>
          <p:cNvPr id="10" name="Content Placeholder 2">
            <a:extLst>
              <a:ext uri="{FF2B5EF4-FFF2-40B4-BE49-F238E27FC236}">
                <a16:creationId xmlns:a16="http://schemas.microsoft.com/office/drawing/2014/main" id="{646A907F-2A59-CC1A-16C2-BE6462C74A13}"/>
              </a:ext>
            </a:extLst>
          </p:cNvPr>
          <p:cNvSpPr>
            <a:spLocks noGrp="1"/>
          </p:cNvSpPr>
          <p:nvPr>
            <p:ph sz="half" idx="1"/>
          </p:nvPr>
        </p:nvSpPr>
        <p:spPr>
          <a:xfrm>
            <a:off x="1153584" y="1811868"/>
            <a:ext cx="3886200" cy="4246032"/>
          </a:xfrm>
        </p:spPr>
        <p:txBody>
          <a:bodyPr>
            <a:normAutofit lnSpcReduction="10000"/>
          </a:bodyPr>
          <a:lstStyle/>
          <a:p>
            <a:r>
              <a:rPr lang="en-US" sz="2000" dirty="0"/>
              <a:t>Guidelines apply to all research that concerns the Sámi people, Sámi society and Sámi communities in Finland (Sápmi).</a:t>
            </a:r>
          </a:p>
          <a:p>
            <a:r>
              <a:rPr lang="en-US" sz="2000" dirty="0"/>
              <a:t>Including research conducted in Sámi Homeland.</a:t>
            </a:r>
          </a:p>
          <a:p>
            <a:r>
              <a:rPr lang="en-US" sz="2000" dirty="0"/>
              <a:t>Researchers’ self-regulation </a:t>
            </a:r>
          </a:p>
          <a:p>
            <a:r>
              <a:rPr lang="en-US" sz="2000" dirty="0"/>
              <a:t>Collective orientation in addition to individual </a:t>
            </a:r>
          </a:p>
          <a:p>
            <a:r>
              <a:rPr lang="fi-FI" sz="2000" dirty="0" err="1"/>
              <a:t>Diversity</a:t>
            </a:r>
            <a:r>
              <a:rPr lang="fi-FI" sz="2000" dirty="0"/>
              <a:t> of </a:t>
            </a:r>
            <a:r>
              <a:rPr lang="fi-FI" sz="2000" dirty="0" err="1"/>
              <a:t>the</a:t>
            </a:r>
            <a:r>
              <a:rPr lang="fi-FI" sz="2000" dirty="0"/>
              <a:t> </a:t>
            </a:r>
            <a:r>
              <a:rPr lang="fi-FI" sz="2000" dirty="0" err="1"/>
              <a:t>Sámi</a:t>
            </a:r>
            <a:r>
              <a:rPr lang="fi-FI" sz="2000" dirty="0"/>
              <a:t> and </a:t>
            </a:r>
            <a:r>
              <a:rPr lang="fi-FI" sz="2000" dirty="0" err="1"/>
              <a:t>Sámi</a:t>
            </a:r>
            <a:r>
              <a:rPr lang="fi-FI" sz="2000" dirty="0"/>
              <a:t> </a:t>
            </a:r>
            <a:r>
              <a:rPr lang="fi-FI" sz="2000" dirty="0" err="1"/>
              <a:t>society</a:t>
            </a:r>
            <a:r>
              <a:rPr lang="fi-FI" sz="2000" dirty="0"/>
              <a:t>; </a:t>
            </a:r>
            <a:r>
              <a:rPr lang="fi-FI" sz="2000" dirty="0" err="1"/>
              <a:t>traditional</a:t>
            </a:r>
            <a:r>
              <a:rPr lang="fi-FI" sz="2000" dirty="0"/>
              <a:t> </a:t>
            </a:r>
            <a:r>
              <a:rPr lang="fi-FI" sz="2000" dirty="0" err="1"/>
              <a:t>social</a:t>
            </a:r>
            <a:r>
              <a:rPr lang="fi-FI" sz="2000" dirty="0"/>
              <a:t> and </a:t>
            </a:r>
            <a:r>
              <a:rPr lang="fi-FI" sz="2000" dirty="0" err="1"/>
              <a:t>customary</a:t>
            </a:r>
            <a:r>
              <a:rPr lang="fi-FI" sz="2000" dirty="0"/>
              <a:t> </a:t>
            </a:r>
            <a:r>
              <a:rPr lang="fi-FI" sz="2000" dirty="0" err="1"/>
              <a:t>law-based</a:t>
            </a:r>
            <a:r>
              <a:rPr lang="fi-FI" sz="2000" dirty="0"/>
              <a:t> </a:t>
            </a:r>
            <a:r>
              <a:rPr lang="fi-FI" sz="2000" dirty="0" err="1"/>
              <a:t>systems</a:t>
            </a:r>
            <a:r>
              <a:rPr lang="fi-FI" sz="2000" dirty="0"/>
              <a:t> </a:t>
            </a:r>
            <a:r>
              <a:rPr lang="fi-FI" sz="2000" dirty="0" err="1"/>
              <a:t>still</a:t>
            </a:r>
            <a:r>
              <a:rPr lang="fi-FI" sz="2000" dirty="0"/>
              <a:t> in </a:t>
            </a:r>
            <a:r>
              <a:rPr lang="fi-FI" sz="2000" dirty="0" err="1"/>
              <a:t>form</a:t>
            </a:r>
            <a:endParaRPr lang="fi-FI" sz="2000" dirty="0"/>
          </a:p>
          <a:p>
            <a:endParaRPr lang="en-US" sz="2000" dirty="0"/>
          </a:p>
          <a:p>
            <a:endParaRPr lang="en-US" dirty="0"/>
          </a:p>
        </p:txBody>
      </p:sp>
      <p:pic>
        <p:nvPicPr>
          <p:cNvPr id="5" name="Sisällön paikkamerkki 5" descr="Kuva, joka sisältää kohteen piirros, taide&#10;&#10;Kuvaus luotu automaattisesti">
            <a:extLst>
              <a:ext uri="{FF2B5EF4-FFF2-40B4-BE49-F238E27FC236}">
                <a16:creationId xmlns:a16="http://schemas.microsoft.com/office/drawing/2014/main" id="{D83B066D-8FB2-1398-7269-2D4824579F8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l="19594" r="17513" b="-1"/>
          <a:stretch/>
        </p:blipFill>
        <p:spPr>
          <a:xfrm>
            <a:off x="5039784" y="2270124"/>
            <a:ext cx="3886200" cy="3787776"/>
          </a:xfrm>
          <a:noFill/>
        </p:spPr>
      </p:pic>
    </p:spTree>
    <p:extLst>
      <p:ext uri="{BB962C8B-B14F-4D97-AF65-F5344CB8AC3E}">
        <p14:creationId xmlns:p14="http://schemas.microsoft.com/office/powerpoint/2010/main" val="3041562109"/>
      </p:ext>
    </p:extLst>
  </p:cSld>
  <p:clrMapOvr>
    <a:masterClrMapping/>
  </p:clrMapOvr>
</p:sld>
</file>

<file path=ppt/theme/theme1.xml><?xml version="1.0" encoding="utf-8"?>
<a:theme xmlns:a="http://schemas.openxmlformats.org/drawingml/2006/main" name="Office-teema">
  <a:themeElements>
    <a:clrScheme name="Eettiset_ohjeet">
      <a:dk1>
        <a:sysClr val="windowText" lastClr="000000"/>
      </a:dk1>
      <a:lt1>
        <a:sysClr val="window" lastClr="FFFFFF"/>
      </a:lt1>
      <a:dk2>
        <a:srgbClr val="0E2841"/>
      </a:dk2>
      <a:lt2>
        <a:srgbClr val="E8E8E8"/>
      </a:lt2>
      <a:accent1>
        <a:srgbClr val="214190"/>
      </a:accent1>
      <a:accent2>
        <a:srgbClr val="FFEBA8"/>
      </a:accent2>
      <a:accent3>
        <a:srgbClr val="B7D9F2"/>
      </a:accent3>
      <a:accent4>
        <a:srgbClr val="C2E3CE"/>
      </a:accent4>
      <a:accent5>
        <a:srgbClr val="F9C3BE"/>
      </a:accent5>
      <a:accent6>
        <a:srgbClr val="AF2618"/>
      </a:accent6>
      <a:hlink>
        <a:srgbClr val="214190"/>
      </a:hlink>
      <a:folHlink>
        <a:srgbClr val="7F7F7F"/>
      </a:folHlink>
    </a:clrScheme>
    <a:fontScheme name="Eettiset_ohjeet">
      <a:majorFont>
        <a:latin typeface="Lucida Grande"/>
        <a:ea typeface=""/>
        <a:cs typeface=""/>
      </a:majorFont>
      <a:minorFont>
        <a:latin typeface="Lucida Grande"/>
        <a:ea typeface=""/>
        <a:cs typeface=""/>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sitys1" id="{58B57C84-D469-4709-AA04-BB2486A0CD62}" vid="{78C0FF18-6348-4DAD-B7C5-3B4B06150400}"/>
    </a:ext>
  </a:extLst>
</a:theme>
</file>

<file path=ppt/theme/theme2.xml><?xml version="1.0" encoding="utf-8"?>
<a:theme xmlns:a="http://schemas.openxmlformats.org/drawingml/2006/main" name="1_Office-teema">
  <a:themeElements>
    <a:clrScheme name="Eettiset_ohjeet">
      <a:dk1>
        <a:sysClr val="windowText" lastClr="000000"/>
      </a:dk1>
      <a:lt1>
        <a:sysClr val="window" lastClr="FFFFFF"/>
      </a:lt1>
      <a:dk2>
        <a:srgbClr val="0E2841"/>
      </a:dk2>
      <a:lt2>
        <a:srgbClr val="E8E8E8"/>
      </a:lt2>
      <a:accent1>
        <a:srgbClr val="214190"/>
      </a:accent1>
      <a:accent2>
        <a:srgbClr val="FFEBA8"/>
      </a:accent2>
      <a:accent3>
        <a:srgbClr val="B7D9F2"/>
      </a:accent3>
      <a:accent4>
        <a:srgbClr val="C2E3CE"/>
      </a:accent4>
      <a:accent5>
        <a:srgbClr val="F9C3BE"/>
      </a:accent5>
      <a:accent6>
        <a:srgbClr val="AF2618"/>
      </a:accent6>
      <a:hlink>
        <a:srgbClr val="214190"/>
      </a:hlink>
      <a:folHlink>
        <a:srgbClr val="7F7F7F"/>
      </a:folHlink>
    </a:clrScheme>
    <a:fontScheme name="Eettiset_ohjeet">
      <a:majorFont>
        <a:latin typeface="Lucida Grande"/>
        <a:ea typeface=""/>
        <a:cs typeface=""/>
      </a:majorFont>
      <a:minorFont>
        <a:latin typeface="Lucida Grande"/>
        <a:ea typeface=""/>
        <a:cs typeface=""/>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ettiset_ohjeet" id="{C3E0B24F-B20C-4817-9A84-7B73B05BCCAE}" vid="{1FEC9430-51FB-4A0B-A939-06E2407A971B}"/>
    </a:ext>
  </a:extLst>
</a:theme>
</file>

<file path=ppt/theme/theme3.xml><?xml version="1.0" encoding="utf-8"?>
<a:theme xmlns:a="http://schemas.openxmlformats.org/drawingml/2006/main" name="2_Office-teema">
  <a:themeElements>
    <a:clrScheme name="Eettiset_ohjeet">
      <a:dk1>
        <a:sysClr val="windowText" lastClr="000000"/>
      </a:dk1>
      <a:lt1>
        <a:sysClr val="window" lastClr="FFFFFF"/>
      </a:lt1>
      <a:dk2>
        <a:srgbClr val="0E2841"/>
      </a:dk2>
      <a:lt2>
        <a:srgbClr val="E8E8E8"/>
      </a:lt2>
      <a:accent1>
        <a:srgbClr val="214190"/>
      </a:accent1>
      <a:accent2>
        <a:srgbClr val="FFEBA8"/>
      </a:accent2>
      <a:accent3>
        <a:srgbClr val="B7D9F2"/>
      </a:accent3>
      <a:accent4>
        <a:srgbClr val="C2E3CE"/>
      </a:accent4>
      <a:accent5>
        <a:srgbClr val="F9C3BE"/>
      </a:accent5>
      <a:accent6>
        <a:srgbClr val="AF2618"/>
      </a:accent6>
      <a:hlink>
        <a:srgbClr val="214190"/>
      </a:hlink>
      <a:folHlink>
        <a:srgbClr val="7F7F7F"/>
      </a:folHlink>
    </a:clrScheme>
    <a:fontScheme name="Eettiset_ohjeet">
      <a:majorFont>
        <a:latin typeface="Lucida Grande"/>
        <a:ea typeface=""/>
        <a:cs typeface=""/>
      </a:majorFont>
      <a:minorFont>
        <a:latin typeface="Lucida Grande"/>
        <a:ea typeface=""/>
        <a:cs typeface=""/>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ettiset_ohjeet" id="{C3E0B24F-B20C-4817-9A84-7B73B05BCCAE}" vid="{1FEC9430-51FB-4A0B-A939-06E2407A971B}"/>
    </a:ext>
  </a:ext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Eettiset_ohjeet-pp-pohja</Template>
  <TotalTime>5181</TotalTime>
  <Words>954</Words>
  <Application>Microsoft Office PowerPoint</Application>
  <PresentationFormat>Näytössä katseltava diaesitys (4:3)</PresentationFormat>
  <Paragraphs>90</Paragraphs>
  <Slides>13</Slides>
  <Notes>1</Notes>
  <HiddenSlides>0</HiddenSlides>
  <MMClips>0</MMClips>
  <ScaleCrop>false</ScaleCrop>
  <HeadingPairs>
    <vt:vector size="6" baseType="variant">
      <vt:variant>
        <vt:lpstr>Käytetyt fontit</vt:lpstr>
      </vt:variant>
      <vt:variant>
        <vt:i4>4</vt:i4>
      </vt:variant>
      <vt:variant>
        <vt:lpstr>Teema</vt:lpstr>
      </vt:variant>
      <vt:variant>
        <vt:i4>3</vt:i4>
      </vt:variant>
      <vt:variant>
        <vt:lpstr>Dian otsikot</vt:lpstr>
      </vt:variant>
      <vt:variant>
        <vt:i4>13</vt:i4>
      </vt:variant>
    </vt:vector>
  </HeadingPairs>
  <TitlesOfParts>
    <vt:vector size="20" baseType="lpstr">
      <vt:lpstr>Aptos</vt:lpstr>
      <vt:lpstr>Arial</vt:lpstr>
      <vt:lpstr>Lucida Grande</vt:lpstr>
      <vt:lpstr>Wingdings</vt:lpstr>
      <vt:lpstr>Office-teema</vt:lpstr>
      <vt:lpstr>1_Office-teema</vt:lpstr>
      <vt:lpstr>2_Office-teema</vt:lpstr>
      <vt:lpstr>       ETHICAL GUIDELINES FOR RESEARCH INVOLVING THE SÁMI PEOPLE IN FINLAND   SÁMIIDE GUOSKI DUTKAMA EHTALAŠ RÁVVAGAT SUOMAS  SÄMMILIJD KYESKEE TUTKÂMEETTISIIH RAVVUUH SUOMÂST  SÄʹMMLAID KUÕSKKI TUʹTǨǨUMMUŽ EETTLA VUÄʹPPÕÕZZ LÄÄʹDDJÂNNMEST  SAAMELAISIA KOSKEVAN TUTKIMUKSEN EETTISET OHJEET SUOMESSA</vt:lpstr>
      <vt:lpstr>Working group</vt:lpstr>
      <vt:lpstr>Starting point and need</vt:lpstr>
      <vt:lpstr>Objectives and application</vt:lpstr>
      <vt:lpstr>4 Sámi values - Four G’s</vt:lpstr>
      <vt:lpstr>2.Guorahallan ja vihkkedallan / Kuorâttâllâm já viekkiistâllâm/ Tuʹmmstõõllmõš ja vieʹssõõllmõš   Assessment of the Benefits and Risks of Research and the Positionality of the Researcher</vt:lpstr>
      <vt:lpstr>3. Gudnejahttin ja árvvusatnin / Kunnijâttem já áárvustanneem / Ciistâst da äärvast âânnmõš   Appreciation of and Respect for Sámi Society and Knowledge</vt:lpstr>
      <vt:lpstr>      4. Geatnegasvuohta dieđu máhcaheapmái ja juohkimii / Kenigâsvuotâ macâttiđ já jyehiđ tiäđu / Õõlǥtemvuõtt teâđ maacctummša da juâkkmõʹšše   Obligation to Return and Share the Information</vt:lpstr>
      <vt:lpstr>Main notes</vt:lpstr>
      <vt:lpstr> ´Natureculture´</vt:lpstr>
      <vt:lpstr>Particular concerns</vt:lpstr>
      <vt:lpstr>Particular concerns</vt:lpstr>
      <vt:lpstr> </vt:lpstr>
    </vt:vector>
  </TitlesOfParts>
  <Company>University of Oulu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Sigga-Marja Magga</dc:creator>
  <cp:lastModifiedBy>Lydia Heikkilä</cp:lastModifiedBy>
  <cp:revision>40</cp:revision>
  <cp:lastPrinted>2024-05-30T09:04:52Z</cp:lastPrinted>
  <dcterms:created xsi:type="dcterms:W3CDTF">2024-05-29T11:42:44Z</dcterms:created>
  <dcterms:modified xsi:type="dcterms:W3CDTF">2025-02-27T09:40:57Z</dcterms:modified>
</cp:coreProperties>
</file>